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91" r:id="rId4"/>
    <p:sldId id="280" r:id="rId5"/>
    <p:sldId id="266" r:id="rId6"/>
    <p:sldId id="290" r:id="rId7"/>
    <p:sldId id="269" r:id="rId8"/>
    <p:sldId id="270" r:id="rId9"/>
    <p:sldId id="271" r:id="rId10"/>
    <p:sldId id="288" r:id="rId11"/>
    <p:sldId id="274" r:id="rId12"/>
    <p:sldId id="276" r:id="rId13"/>
    <p:sldId id="278" r:id="rId14"/>
    <p:sldId id="281" r:id="rId15"/>
    <p:sldId id="289" r:id="rId16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F3"/>
    <a:srgbClr val="800000"/>
    <a:srgbClr val="FF66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2" autoAdjust="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7E0EDA-0F9D-46DB-A300-EAB6971CE8DC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44B56F-19D1-4844-9A34-D5CE7E5DF8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54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0058D-2811-45DA-BB9F-0F0ECA263DCC}" type="datetimeFigureOut">
              <a:rPr lang="es-ES" smtClean="0"/>
              <a:pPr/>
              <a:t>20/03/2018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2E950-945D-4A95-954E-430A92DA47C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78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Disciplin</a:t>
            </a:r>
            <a:r>
              <a:rPr lang="es-ES" baseline="0" dirty="0" smtClean="0"/>
              <a:t>ar /</a:t>
            </a:r>
            <a:r>
              <a:rPr lang="es-ES" baseline="0" dirty="0" err="1" smtClean="0"/>
              <a:t>transdisciplinar</a:t>
            </a:r>
            <a:r>
              <a:rPr lang="es-ES" baseline="0" dirty="0" smtClean="0"/>
              <a:t> Martínez 2003: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trata, según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Martinez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que en este proceso cognitivo se exija “respetar la interacción entre los objetos de estudio de las diferentes disciplinas y lograr la transformación e integración de sus aportes respectivos en un todo coherente y lógico”.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E950-945D-4A95-954E-430A92DA47C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57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E950-945D-4A95-954E-430A92DA47C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89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E950-945D-4A95-954E-430A92DA47C8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33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E950-945D-4A95-954E-430A92DA47C8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33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71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Comunicació i Interacció Educativa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Curs 2009-2010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97A4-4FA3-494E-8CE1-CDA3BF86E60B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8E92-2A9C-49C1-8087-124956D187B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C325-31C3-4F59-9E6F-9D0D081A4EFF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0368-3E85-4795-9464-C8CAB542D7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489AF-FF12-4EBF-99A5-F3E2BDC68A49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D85E-1E9F-4531-BEA9-4E04CD7513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123F-0020-4D78-92C1-8A5181B3AD8B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A9E3-053A-4AD4-A7D6-60F457AB08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0632-F084-410E-AAF8-57C8EF75EDBF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EA4A-3C7C-4C0B-AFED-9884CD9A1C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C0CF-9C77-41C7-B05C-981D3910842C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035B-ACF9-4575-9EC2-C779385B61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18BC-68D1-4886-AACE-3ED3B44BCEC1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E4B3-93CC-4CEE-B9B8-7D94398CD3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3D8D-1AFA-4842-A141-CE59B393CC57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3D97-00A3-4096-9B4F-C2D5B3ACC5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8604-ABA1-4D4D-BB74-9BFFE7BD741F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813D-4B78-4E3E-A3AF-3EEE1B7BBF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244A-051E-4945-8590-54CF1A041EC2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79CD-9D86-4E12-877C-CE6F526DD4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0C47F8-F023-41EE-9F53-502C73FD6D4E}" type="datetimeFigureOut">
              <a:rPr lang="es-ES"/>
              <a:pPr>
                <a:defRPr/>
              </a:pPr>
              <a:t>20/03/2018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94700-E1FB-468D-AE8E-30EA09391E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96952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LA TECNOLOGÍA EDUCATIVA COMO CAMPO DE ESTUDIO</a:t>
            </a:r>
            <a:endParaRPr lang="es-ES" sz="2800" dirty="0"/>
          </a:p>
        </p:txBody>
      </p:sp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576641"/>
          </a:xfrm>
          <a:noFill/>
          <a:ln>
            <a:noFill/>
          </a:ln>
          <a:effectLst/>
        </p:spPr>
        <p:txBody>
          <a:bodyPr/>
          <a:lstStyle/>
          <a:p>
            <a:pPr eaLnBrk="1" hangingPunct="1"/>
            <a:r>
              <a:rPr lang="ca-ES" sz="2400" b="1" dirty="0" err="1" smtClean="0">
                <a:solidFill>
                  <a:srgbClr val="000000"/>
                </a:solidFill>
              </a:rPr>
              <a:t>Desarrollo</a:t>
            </a:r>
            <a:r>
              <a:rPr lang="ca-ES" sz="2400" b="1" dirty="0" smtClean="0">
                <a:solidFill>
                  <a:srgbClr val="000000"/>
                </a:solidFill>
              </a:rPr>
              <a:t>, perspectives, </a:t>
            </a:r>
            <a:r>
              <a:rPr lang="ca-ES" sz="2400" b="1" dirty="0" err="1" smtClean="0">
                <a:solidFill>
                  <a:srgbClr val="000000"/>
                </a:solidFill>
              </a:rPr>
              <a:t>controversias</a:t>
            </a:r>
            <a:endParaRPr lang="es-ES" sz="2400" b="1" dirty="0" smtClean="0">
              <a:solidFill>
                <a:srgbClr val="000000"/>
              </a:solidFill>
            </a:endParaRPr>
          </a:p>
          <a:p>
            <a:pPr eaLnBrk="1" hangingPunct="1"/>
            <a:endParaRPr lang="es-ES" sz="2400" b="1" dirty="0" smtClean="0">
              <a:solidFill>
                <a:srgbClr val="000000"/>
              </a:solidFill>
            </a:endParaRPr>
          </a:p>
          <a:p>
            <a:pPr eaLnBrk="1" hangingPunct="1"/>
            <a:endParaRPr lang="ca-ES" sz="2400" b="1" dirty="0" smtClean="0">
              <a:solidFill>
                <a:srgbClr val="0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alphaModFix amt="64000"/>
          </a:blip>
          <a:stretch>
            <a:fillRect/>
          </a:stretch>
        </p:blipFill>
        <p:spPr>
          <a:xfrm>
            <a:off x="-2" y="5229200"/>
            <a:ext cx="9144002" cy="111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/>
              <a:t> </a:t>
            </a:r>
            <a:r>
              <a:rPr lang="es-ES" sz="2500" b="1" dirty="0" smtClean="0"/>
              <a:t>   Aproximaciones al estudio de los medios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-99393"/>
            <a:ext cx="3059832" cy="222673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3568" y="1556792"/>
            <a:ext cx="8100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+mj-lt"/>
              </a:rPr>
              <a:t>Enfoque crítico</a:t>
            </a:r>
          </a:p>
          <a:p>
            <a:endParaRPr lang="es-ES" b="1" dirty="0" smtClean="0">
              <a:latin typeface="+mj-lt"/>
            </a:endParaRPr>
          </a:p>
          <a:p>
            <a:r>
              <a:rPr lang="es-ES" b="1" dirty="0" smtClean="0">
                <a:latin typeface="+mj-lt"/>
              </a:rPr>
              <a:t>Posibles preguntas:</a:t>
            </a:r>
          </a:p>
          <a:p>
            <a:endParaRPr lang="es-ES" b="1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¿Qué tipo de conocimiento y comprensiones introducen los medios en la escuela?</a:t>
            </a:r>
            <a:r>
              <a:rPr lang="es-ES" b="1" dirty="0" smtClean="0">
                <a:latin typeface="+mj-lt"/>
              </a:rPr>
              <a:t>  </a:t>
            </a:r>
          </a:p>
          <a:p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¿Qué diferencias sociales potencia y cuáles inhibe? </a:t>
            </a:r>
          </a:p>
          <a:p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¿A qué intereses económicos, sociales y políticos responde su introducción? </a:t>
            </a:r>
          </a:p>
          <a:p>
            <a:endParaRPr lang="es-ES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¿Profundizan las diferencias sociales?  ¿Distribuyen mejor el conocimiento? </a:t>
            </a:r>
          </a:p>
          <a:p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¿Qué actores sociales se benefician y por qué? </a:t>
            </a:r>
          </a:p>
          <a:p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¿Qué cambios introducen en las prácticas y condiciones de trabajo de los docentes? </a:t>
            </a:r>
          </a:p>
          <a:p>
            <a:endParaRPr lang="es-ES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¿Se consideran tales cambios mejoras para el trabajo de docentes y </a:t>
            </a:r>
            <a:r>
              <a:rPr lang="es-ES" dirty="0" smtClean="0"/>
              <a:t>estudiantes</a:t>
            </a:r>
            <a:r>
              <a:rPr lang="es-ES" dirty="0" smtClean="0">
                <a:latin typeface="+mj-lt"/>
              </a:rPr>
              <a:t>? </a:t>
            </a:r>
          </a:p>
          <a:p>
            <a:endParaRPr lang="es-ES" b="1" dirty="0" smtClean="0"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1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 smtClean="0"/>
              <a:t>		Enfoques y teorías en la evolución de la 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71600" y="1657831"/>
            <a:ext cx="3528392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s-ES" dirty="0">
                <a:latin typeface="+mj-lt"/>
              </a:rPr>
              <a:t>La ciencia física y los medios</a:t>
            </a:r>
          </a:p>
          <a:p>
            <a:pPr algn="ctr" eaLnBrk="1" hangingPunct="1">
              <a:buFontTx/>
              <a:buNone/>
            </a:pPr>
            <a:endParaRPr lang="es-ES" dirty="0"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es-ES" dirty="0">
                <a:latin typeface="+mj-lt"/>
              </a:rPr>
              <a:t>Los sistemas y modelos de comunicación</a:t>
            </a:r>
          </a:p>
          <a:p>
            <a:pPr algn="ctr" eaLnBrk="1" hangingPunct="1">
              <a:buFontTx/>
              <a:buNone/>
            </a:pPr>
            <a:endParaRPr lang="es-ES" dirty="0"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es-ES" dirty="0">
                <a:latin typeface="+mj-lt"/>
              </a:rPr>
              <a:t>La ciencia conductista</a:t>
            </a:r>
          </a:p>
          <a:p>
            <a:pPr algn="ctr" eaLnBrk="1" hangingPunct="1">
              <a:buFontTx/>
              <a:buNone/>
            </a:pPr>
            <a:endParaRPr lang="es-ES" dirty="0"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es-ES" dirty="0">
                <a:latin typeface="+mj-lt"/>
              </a:rPr>
              <a:t>La perspectiva cognitiva </a:t>
            </a:r>
          </a:p>
          <a:p>
            <a:pPr algn="ctr" eaLnBrk="1" hangingPunct="1">
              <a:buFontTx/>
              <a:buNone/>
            </a:pPr>
            <a:endParaRPr lang="es-ES" dirty="0" smtClean="0"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+mj-lt"/>
              </a:rPr>
              <a:t>(</a:t>
            </a:r>
            <a:r>
              <a:rPr lang="en-US" dirty="0" err="1">
                <a:latin typeface="+mj-lt"/>
              </a:rPr>
              <a:t>Saettler</a:t>
            </a:r>
            <a:r>
              <a:rPr lang="en-US" dirty="0">
                <a:latin typeface="+mj-lt"/>
              </a:rPr>
              <a:t>, 1990)</a:t>
            </a:r>
          </a:p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508104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016" y="1657831"/>
            <a:ext cx="3528392" cy="313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es-ES" dirty="0" smtClean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ES" dirty="0" smtClean="0">
                <a:latin typeface="+mj-lt"/>
              </a:rPr>
              <a:t>Teorías </a:t>
            </a:r>
            <a:r>
              <a:rPr lang="es-ES" dirty="0">
                <a:latin typeface="+mj-lt"/>
              </a:rPr>
              <a:t>de la comunicación </a:t>
            </a:r>
          </a:p>
          <a:p>
            <a:pPr marL="342900" indent="-342900" algn="ctr">
              <a:spcBef>
                <a:spcPct val="20000"/>
              </a:spcBef>
            </a:pPr>
            <a:endParaRPr lang="es-ES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ES" dirty="0">
                <a:latin typeface="+mj-lt"/>
              </a:rPr>
              <a:t>Teorías del aprendizaje</a:t>
            </a:r>
          </a:p>
          <a:p>
            <a:pPr marL="342900" indent="-342900" algn="ctr">
              <a:spcBef>
                <a:spcPct val="20000"/>
              </a:spcBef>
            </a:pPr>
            <a:endParaRPr lang="es-ES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ES" dirty="0">
                <a:latin typeface="+mj-lt"/>
              </a:rPr>
              <a:t>Teoría general de </a:t>
            </a:r>
            <a:r>
              <a:rPr lang="es-ES" dirty="0" smtClean="0">
                <a:latin typeface="+mj-lt"/>
              </a:rPr>
              <a:t>sistemas</a:t>
            </a:r>
          </a:p>
          <a:p>
            <a:pPr marL="342900" indent="-342900" algn="ctr">
              <a:spcBef>
                <a:spcPct val="20000"/>
              </a:spcBef>
            </a:pPr>
            <a:endParaRPr lang="en-US" dirty="0" smtClean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De </a:t>
            </a:r>
            <a:r>
              <a:rPr lang="en-US" dirty="0" err="1">
                <a:latin typeface="+mj-lt"/>
              </a:rPr>
              <a:t>Pablos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2009)</a:t>
            </a:r>
          </a:p>
          <a:p>
            <a:pPr marL="342900" indent="-342900" algn="ctr">
              <a:spcBef>
                <a:spcPct val="20000"/>
              </a:spcBef>
            </a:pPr>
            <a:endParaRPr lang="es-ES" dirty="0"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58776" y="4950190"/>
            <a:ext cx="7285632" cy="1588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endParaRPr lang="es-ES" b="1" dirty="0" smtClean="0">
              <a:latin typeface="+mj-lt"/>
            </a:endParaRPr>
          </a:p>
          <a:p>
            <a:pPr algn="ctr">
              <a:spcBef>
                <a:spcPct val="20000"/>
              </a:spcBef>
            </a:pPr>
            <a:r>
              <a:rPr lang="es-ES" b="1" dirty="0" smtClean="0">
                <a:latin typeface="+mj-lt"/>
              </a:rPr>
              <a:t>Nuevas fuentes (desde los 90) </a:t>
            </a:r>
          </a:p>
          <a:p>
            <a:pPr algn="ctr">
              <a:spcBef>
                <a:spcPct val="20000"/>
              </a:spcBef>
            </a:pPr>
            <a:r>
              <a:rPr lang="es-ES" dirty="0" smtClean="0">
                <a:latin typeface="+mj-lt"/>
              </a:rPr>
              <a:t>Teoría </a:t>
            </a:r>
            <a:r>
              <a:rPr lang="es-ES" dirty="0">
                <a:latin typeface="+mj-lt"/>
              </a:rPr>
              <a:t>curricular, sociología de la cultura, psicología social, </a:t>
            </a:r>
            <a:r>
              <a:rPr lang="es-ES" dirty="0" smtClean="0">
                <a:latin typeface="+mj-lt"/>
              </a:rPr>
              <a:t>	teorías </a:t>
            </a:r>
            <a:r>
              <a:rPr lang="es-ES" dirty="0">
                <a:latin typeface="+mj-lt"/>
              </a:rPr>
              <a:t>transversales (teoría crítica, estudios culturales…)…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1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 smtClean="0"/>
              <a:t>		</a:t>
            </a:r>
            <a:r>
              <a:rPr lang="es-ES" sz="2400" b="1" dirty="0"/>
              <a:t>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/>
              <a:t>	</a:t>
            </a:r>
            <a:r>
              <a:rPr lang="es-ES" sz="2400" b="1" dirty="0" smtClean="0"/>
              <a:t>	Historia </a:t>
            </a:r>
            <a:r>
              <a:rPr lang="es-ES" sz="2400" b="1" dirty="0"/>
              <a:t>TE según décadas </a:t>
            </a:r>
            <a:r>
              <a:rPr lang="es-ES" sz="2400" b="1" dirty="0" smtClean="0"/>
              <a:t>(A partir De Pablos, 2009)</a:t>
            </a: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 smtClean="0"/>
              <a:t>		</a:t>
            </a:r>
            <a:endParaRPr lang="es-ES" sz="25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508104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717304"/>
              </p:ext>
            </p:extLst>
          </p:nvPr>
        </p:nvGraphicFramePr>
        <p:xfrm>
          <a:off x="1763688" y="1916832"/>
          <a:ext cx="6624687" cy="4705425"/>
        </p:xfrm>
        <a:graphic>
          <a:graphicData uri="http://schemas.openxmlformats.org/drawingml/2006/table">
            <a:tbl>
              <a:tblPr/>
              <a:tblGrid>
                <a:gridCol w="1632766"/>
                <a:gridCol w="4991921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Década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Vertientes de desarrollo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40-50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Utilización de medios audiovisuales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50-60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Psicología del aprendizaje, enseñanza programada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60-70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Medios de comunicación de masas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70-80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Enseñanza asistida por ordenador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80-90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Informática y currículum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Años 90 hasta hoy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Nuevas tecnologías de la información y la comunicación (hoy TIC)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 smtClean="0"/>
              <a:t>		</a:t>
            </a:r>
            <a:r>
              <a:rPr lang="es-ES" sz="2400" b="1" dirty="0"/>
              <a:t> Historia TE según décadas </a:t>
            </a:r>
            <a:r>
              <a:rPr lang="es-ES" sz="2400" b="1" dirty="0" smtClean="0"/>
              <a:t>(a partir de </a:t>
            </a:r>
            <a:r>
              <a:rPr lang="es-ES" sz="2400" b="1" dirty="0" err="1" smtClean="0"/>
              <a:t>Area</a:t>
            </a:r>
            <a:r>
              <a:rPr lang="es-ES" sz="2400" b="1" dirty="0" smtClean="0"/>
              <a:t>, 2009</a:t>
            </a:r>
            <a:r>
              <a:rPr lang="es-ES" sz="2400" b="1" dirty="0"/>
              <a:t>)</a:t>
            </a:r>
            <a:endParaRPr lang="es-ES" sz="25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508104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47785"/>
              </p:ext>
            </p:extLst>
          </p:nvPr>
        </p:nvGraphicFramePr>
        <p:xfrm>
          <a:off x="1763688" y="1916832"/>
          <a:ext cx="6624687" cy="4261636"/>
        </p:xfrm>
        <a:graphic>
          <a:graphicData uri="http://schemas.openxmlformats.org/drawingml/2006/table">
            <a:tbl>
              <a:tblPr/>
              <a:tblGrid>
                <a:gridCol w="1632766"/>
                <a:gridCol w="4991921"/>
              </a:tblGrid>
              <a:tr h="935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Década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Evolución como disciplina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Raíces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Formación militar norteamericana (años 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50-60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Fascinación de los audiovisuales e influencia conductista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Década 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Medios de comunicación de masas (radio -TV)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 y 90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Crisis perspectiva tecnócrata y surgimiento interés aplicaciones tecnologías digitales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Siglo XXI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Eclecticismo teórico e influencia de tesis posmodernas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716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800" b="1" dirty="0" smtClean="0"/>
              <a:t>                .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472488" cy="3992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s-ES" sz="2200" dirty="0" smtClean="0"/>
          </a:p>
          <a:p>
            <a:pPr eaLnBrk="1" hangingPunct="1"/>
            <a:endParaRPr lang="es-ES" sz="22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2060848"/>
            <a:ext cx="8208912" cy="4537099"/>
          </a:xfrm>
          <a:prstGeom prst="rect">
            <a:avLst/>
          </a:prstGeom>
          <a:solidFill>
            <a:srgbClr val="E9FF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pPr algn="just" eaLnBrk="1" hangingPunct="1">
              <a:buFontTx/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	“…[estudia]los efectos socioculturales e implicaciones curriculares que para la educación escolar poseen las tecnologías de la información y la comunicación en tanto formas de representación, difusión y acceso a la cultura de los ciudadanos “( </a:t>
            </a:r>
            <a:r>
              <a:rPr lang="es-ES" sz="1600" dirty="0" err="1" smtClean="0">
                <a:solidFill>
                  <a:schemeClr val="tx1"/>
                </a:solidFill>
              </a:rPr>
              <a:t>Area</a:t>
            </a:r>
            <a:r>
              <a:rPr lang="es-ES" sz="1600" dirty="0" smtClean="0">
                <a:solidFill>
                  <a:schemeClr val="tx1"/>
                </a:solidFill>
              </a:rPr>
              <a:t>, 1997:57). </a:t>
            </a:r>
          </a:p>
          <a:p>
            <a:pPr algn="just" eaLnBrk="1" hangingPunct="1">
              <a:buFontTx/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s-ES" sz="1600" dirty="0" smtClean="0"/>
              <a:t>	</a:t>
            </a:r>
            <a:r>
              <a:rPr lang="es-ES" sz="1600" dirty="0" smtClean="0">
                <a:solidFill>
                  <a:schemeClr val="tx1"/>
                </a:solidFill>
              </a:rPr>
              <a:t>“…</a:t>
            </a:r>
            <a:r>
              <a:rPr lang="es-ES" sz="1600" dirty="0">
                <a:solidFill>
                  <a:schemeClr val="tx1"/>
                </a:solidFill>
              </a:rPr>
              <a:t>La tecnología educativa posmoderna asume que los medios y tecnologías de la información y la comunicación son objetos o herramientas culturales que los individuos y grupos sociales reinterpretan y utilizan en función de sus propios esquemas y parámetros </a:t>
            </a:r>
            <a:r>
              <a:rPr lang="es-ES" sz="1600" dirty="0" smtClean="0">
                <a:solidFill>
                  <a:schemeClr val="tx1"/>
                </a:solidFill>
              </a:rPr>
              <a:t>culturales” </a:t>
            </a:r>
            <a:r>
              <a:rPr lang="es-ES" sz="1600" dirty="0">
                <a:solidFill>
                  <a:schemeClr val="tx1"/>
                </a:solidFill>
              </a:rPr>
              <a:t>(</a:t>
            </a:r>
            <a:r>
              <a:rPr lang="es-ES" sz="1600" dirty="0" err="1">
                <a:solidFill>
                  <a:schemeClr val="tx1"/>
                </a:solidFill>
              </a:rPr>
              <a:t>Area</a:t>
            </a:r>
            <a:r>
              <a:rPr lang="es-ES" sz="1600" dirty="0">
                <a:solidFill>
                  <a:schemeClr val="tx1"/>
                </a:solidFill>
              </a:rPr>
              <a:t>, 2004:57</a:t>
            </a:r>
            <a:r>
              <a:rPr lang="es-ES" sz="1600" dirty="0" smtClean="0">
                <a:solidFill>
                  <a:schemeClr val="tx1"/>
                </a:solidFill>
              </a:rPr>
              <a:t>). </a:t>
            </a:r>
          </a:p>
          <a:p>
            <a:pPr algn="just" eaLnBrk="1" hangingPunct="1"/>
            <a:endParaRPr lang="es-ES" sz="1600" dirty="0">
              <a:solidFill>
                <a:schemeClr val="tx1"/>
              </a:solidFill>
            </a:endParaRPr>
          </a:p>
          <a:p>
            <a:pPr algn="just" eaLnBrk="1" hangingPunct="1">
              <a:buFontTx/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	“Un campo de conocimiento donde encontramos un espacio específico de reflexión y teorización sobre la acción educativa planificada en función de contextos, caracterizada por su mediación; y un espacio de intervención en el que los medios y los procesos de comunicación educativa se constituyen en objeto de investigación y aplicación  preferente” (De Pablos, 1996:102). </a:t>
            </a:r>
          </a:p>
          <a:p>
            <a:pPr algn="just" eaLnBrk="1" hangingPunct="1">
              <a:buFontTx/>
              <a:buNone/>
            </a:pPr>
            <a:r>
              <a:rPr lang="es-ES" sz="1600" dirty="0">
                <a:solidFill>
                  <a:schemeClr val="tx1"/>
                </a:solidFill>
              </a:rPr>
              <a:t>	</a:t>
            </a:r>
            <a:endParaRPr lang="es-ES" sz="1600" dirty="0" smtClean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48680"/>
            <a:ext cx="9144000" cy="6858000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1925965" y="476672"/>
            <a:ext cx="5292071" cy="764702"/>
          </a:xfrm>
          <a:prstGeom prst="rect">
            <a:avLst/>
          </a:prstGeom>
          <a:solidFill>
            <a:schemeClr val="lt1">
              <a:alpha val="67000"/>
            </a:schemeClr>
          </a:solidFill>
          <a:ln w="76200" cmpd="sng">
            <a:solidFill>
              <a:srgbClr val="4F81BD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800" b="1" dirty="0" smtClean="0"/>
              <a:t>  </a:t>
            </a:r>
            <a:r>
              <a:rPr lang="es-ES" sz="2500" b="1" dirty="0" smtClean="0"/>
              <a:t>TE: Primeras aproximaciones</a:t>
            </a:r>
          </a:p>
        </p:txBody>
      </p:sp>
    </p:spTree>
    <p:extLst>
      <p:ext uri="{BB962C8B-B14F-4D97-AF65-F5344CB8AC3E}">
        <p14:creationId xmlns:p14="http://schemas.microsoft.com/office/powerpoint/2010/main" val="26717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7162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800" b="1" dirty="0" smtClean="0"/>
              <a:t>                .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472488" cy="3992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s-ES" sz="2200" dirty="0" smtClean="0"/>
          </a:p>
          <a:p>
            <a:pPr eaLnBrk="1" hangingPunct="1"/>
            <a:endParaRPr lang="es-ES" sz="22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2060848"/>
            <a:ext cx="8208912" cy="4537099"/>
          </a:xfrm>
          <a:prstGeom prst="rect">
            <a:avLst/>
          </a:prstGeom>
          <a:solidFill>
            <a:srgbClr val="E9FFE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s-ES" sz="1600" dirty="0" smtClean="0">
                <a:solidFill>
                  <a:schemeClr val="tx1"/>
                </a:solidFill>
              </a:rPr>
              <a:t>	</a:t>
            </a:r>
            <a:r>
              <a:rPr lang="es-ES" sz="1600" dirty="0">
                <a:solidFill>
                  <a:schemeClr val="tx1"/>
                </a:solidFill>
              </a:rPr>
              <a:t>“…todas las formas de hacer, todas las decisiones y actuaciones que impliquen transformaciones en el entorno humano, sean de carácter artefactual (aparatos), simbólico, organizativo ... Abarcaría todas las formas de hacer orientadas no sólo a interpretar el mundo, sino a cambiarlo. En este caso, y referido al área que nos ocupa, aquellas que “tienen el </a:t>
            </a:r>
            <a:r>
              <a:rPr lang="es-ES" sz="1600" dirty="0" smtClean="0">
                <a:solidFill>
                  <a:schemeClr val="tx1"/>
                </a:solidFill>
              </a:rPr>
              <a:t>propósito </a:t>
            </a:r>
            <a:r>
              <a:rPr lang="es-ES" sz="1600" dirty="0">
                <a:solidFill>
                  <a:schemeClr val="tx1"/>
                </a:solidFill>
              </a:rPr>
              <a:t>de transformar la educación… que implica los aspectos, técnicos, políticos e ideológicos de cualquier intervención humana” (Sancho,  1997:36)</a:t>
            </a:r>
            <a:r>
              <a:rPr lang="es-ES" sz="1600" dirty="0" smtClean="0">
                <a:solidFill>
                  <a:schemeClr val="tx1"/>
                </a:solidFill>
              </a:rPr>
              <a:t>. </a:t>
            </a:r>
          </a:p>
          <a:p>
            <a:pPr algn="just" eaLnBrk="1" hangingPunct="1"/>
            <a:endParaRPr lang="es-ES" sz="1600" dirty="0">
              <a:solidFill>
                <a:schemeClr val="tx1"/>
              </a:solidFill>
            </a:endParaRPr>
          </a:p>
          <a:p>
            <a:pPr algn="just" eaLnBrk="1" hangingPunct="1">
              <a:buFontTx/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1925965" y="476672"/>
            <a:ext cx="5292071" cy="764702"/>
          </a:xfrm>
          <a:prstGeom prst="rect">
            <a:avLst/>
          </a:prstGeom>
          <a:solidFill>
            <a:schemeClr val="lt1">
              <a:alpha val="67000"/>
            </a:schemeClr>
          </a:solidFill>
          <a:ln w="76200" cmpd="sng">
            <a:solidFill>
              <a:srgbClr val="4F81BD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800" b="1" dirty="0" smtClean="0"/>
              <a:t>  </a:t>
            </a:r>
            <a:r>
              <a:rPr lang="es-ES" sz="2500" b="1" dirty="0" smtClean="0"/>
              <a:t>TE: Primeras aproximaciones</a:t>
            </a:r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486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800" b="1" dirty="0" smtClean="0"/>
              <a:t>	</a:t>
            </a:r>
            <a:r>
              <a:rPr lang="es-ES" sz="2800" b="1" dirty="0"/>
              <a:t> </a:t>
            </a:r>
            <a:r>
              <a:rPr lang="es-ES" sz="2800" b="1" dirty="0" smtClean="0"/>
              <a:t>TE en las Cs. de la Educación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600" y="2636912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a-ES" sz="2000" b="1" dirty="0" err="1">
                <a:latin typeface="+mj-lt"/>
              </a:rPr>
              <a:t>Ámbito</a:t>
            </a:r>
            <a:r>
              <a:rPr lang="ca-ES" sz="2000" b="1" dirty="0">
                <a:latin typeface="+mj-lt"/>
              </a:rPr>
              <a:t> </a:t>
            </a:r>
            <a:r>
              <a:rPr lang="ca-ES" sz="2000" b="1" dirty="0" err="1">
                <a:latin typeface="+mj-lt"/>
              </a:rPr>
              <a:t>propiamente</a:t>
            </a:r>
            <a:r>
              <a:rPr lang="ca-ES" sz="2000" b="1" dirty="0">
                <a:latin typeface="+mj-lt"/>
              </a:rPr>
              <a:t> </a:t>
            </a:r>
            <a:r>
              <a:rPr lang="ca-ES" sz="2000" b="1" dirty="0" err="1">
                <a:latin typeface="+mj-lt"/>
              </a:rPr>
              <a:t>pedagógico</a:t>
            </a:r>
            <a:r>
              <a:rPr lang="ca-ES" sz="2000" dirty="0" smtClean="0">
                <a:latin typeface="+mj-lt"/>
              </a:rPr>
              <a:t>:  </a:t>
            </a:r>
            <a:r>
              <a:rPr lang="ca-ES" sz="2000" dirty="0" err="1">
                <a:latin typeface="+mj-lt"/>
              </a:rPr>
              <a:t>teoría</a:t>
            </a:r>
            <a:r>
              <a:rPr lang="ca-ES" sz="2000" dirty="0">
                <a:latin typeface="+mj-lt"/>
              </a:rPr>
              <a:t> de la </a:t>
            </a:r>
            <a:r>
              <a:rPr lang="ca-ES" sz="2000" dirty="0" err="1">
                <a:latin typeface="+mj-lt"/>
              </a:rPr>
              <a:t>educación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didáctica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organización</a:t>
            </a:r>
            <a:r>
              <a:rPr lang="ca-ES" sz="2000" dirty="0">
                <a:latin typeface="+mj-lt"/>
              </a:rPr>
              <a:t> escolar, política y </a:t>
            </a:r>
            <a:r>
              <a:rPr lang="ca-ES" sz="2000" dirty="0" err="1">
                <a:latin typeface="+mj-lt"/>
              </a:rPr>
              <a:t>planificación</a:t>
            </a:r>
            <a:r>
              <a:rPr lang="ca-ES" sz="2000" dirty="0">
                <a:latin typeface="+mj-lt"/>
              </a:rPr>
              <a:t> educativa</a:t>
            </a:r>
          </a:p>
          <a:p>
            <a:pPr eaLnBrk="1" hangingPunct="1"/>
            <a:endParaRPr lang="ca-ES" sz="2000" dirty="0">
              <a:latin typeface="+mj-lt"/>
            </a:endParaRPr>
          </a:p>
          <a:p>
            <a:pPr eaLnBrk="1" hangingPunct="1">
              <a:buFontTx/>
              <a:buNone/>
            </a:pPr>
            <a:endParaRPr lang="ca-ES" sz="2000" b="1" dirty="0">
              <a:latin typeface="+mj-lt"/>
            </a:endParaRPr>
          </a:p>
          <a:p>
            <a:pPr eaLnBrk="1" hangingPunct="1"/>
            <a:r>
              <a:rPr lang="ca-ES" sz="2000" b="1" dirty="0" err="1">
                <a:latin typeface="+mj-lt"/>
              </a:rPr>
              <a:t>Ámbito</a:t>
            </a:r>
            <a:r>
              <a:rPr lang="ca-ES" sz="2000" b="1" dirty="0">
                <a:latin typeface="+mj-lt"/>
              </a:rPr>
              <a:t> </a:t>
            </a:r>
            <a:r>
              <a:rPr lang="ca-ES" sz="2000" b="1" dirty="0" err="1">
                <a:latin typeface="+mj-lt"/>
              </a:rPr>
              <a:t>envolvente</a:t>
            </a:r>
            <a:r>
              <a:rPr lang="ca-ES" sz="2000" dirty="0">
                <a:latin typeface="+mj-lt"/>
              </a:rPr>
              <a:t>: </a:t>
            </a:r>
            <a:r>
              <a:rPr lang="ca-ES" sz="2000" dirty="0" err="1">
                <a:latin typeface="+mj-lt"/>
              </a:rPr>
              <a:t>filosofía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psicología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sociología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linguística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epistemología</a:t>
            </a:r>
            <a:r>
              <a:rPr lang="ca-ES" sz="2000" dirty="0">
                <a:latin typeface="+mj-lt"/>
              </a:rPr>
              <a:t>... </a:t>
            </a:r>
          </a:p>
          <a:p>
            <a:pPr eaLnBrk="1" hangingPunct="1">
              <a:buFontTx/>
              <a:buNone/>
            </a:pPr>
            <a:endParaRPr lang="ca-ES" sz="2000" dirty="0">
              <a:latin typeface="+mj-lt"/>
            </a:endParaRPr>
          </a:p>
          <a:p>
            <a:pPr eaLnBrk="1" hangingPunct="1">
              <a:buFontTx/>
              <a:buNone/>
            </a:pPr>
            <a:endParaRPr lang="ca-ES" sz="2000" b="1" dirty="0">
              <a:latin typeface="+mj-lt"/>
            </a:endParaRPr>
          </a:p>
          <a:p>
            <a:pPr eaLnBrk="1" hangingPunct="1"/>
            <a:r>
              <a:rPr lang="ca-ES" sz="2000" b="1" dirty="0" err="1">
                <a:latin typeface="+mj-lt"/>
              </a:rPr>
              <a:t>Ámbito</a:t>
            </a:r>
            <a:r>
              <a:rPr lang="ca-ES" sz="2000" b="1" dirty="0">
                <a:latin typeface="+mj-lt"/>
              </a:rPr>
              <a:t> disciplinar</a:t>
            </a:r>
            <a:r>
              <a:rPr lang="ca-ES" sz="2000" dirty="0">
                <a:latin typeface="+mj-lt"/>
              </a:rPr>
              <a:t>: </a:t>
            </a:r>
            <a:r>
              <a:rPr lang="ca-ES" sz="2000" dirty="0" err="1">
                <a:latin typeface="+mj-lt"/>
              </a:rPr>
              <a:t>núcleos</a:t>
            </a:r>
            <a:r>
              <a:rPr lang="ca-ES" sz="2000" dirty="0">
                <a:latin typeface="+mj-lt"/>
              </a:rPr>
              <a:t> </a:t>
            </a:r>
            <a:r>
              <a:rPr lang="ca-ES" sz="2000" dirty="0" err="1">
                <a:latin typeface="+mj-lt"/>
              </a:rPr>
              <a:t>temáticos</a:t>
            </a:r>
            <a:r>
              <a:rPr lang="ca-ES" sz="2000" dirty="0">
                <a:latin typeface="+mj-lt"/>
              </a:rPr>
              <a:t> de </a:t>
            </a:r>
            <a:r>
              <a:rPr lang="ca-ES" sz="2000" dirty="0" err="1">
                <a:latin typeface="+mj-lt"/>
              </a:rPr>
              <a:t>importancia</a:t>
            </a:r>
            <a:r>
              <a:rPr lang="ca-ES" sz="2000" dirty="0">
                <a:latin typeface="+mj-lt"/>
              </a:rPr>
              <a:t> </a:t>
            </a:r>
            <a:r>
              <a:rPr lang="ca-ES" sz="2000" dirty="0" err="1">
                <a:latin typeface="+mj-lt"/>
              </a:rPr>
              <a:t>creciente</a:t>
            </a:r>
            <a:r>
              <a:rPr lang="ca-ES" sz="2000" dirty="0">
                <a:latin typeface="+mj-lt"/>
              </a:rPr>
              <a:t> (</a:t>
            </a:r>
            <a:r>
              <a:rPr lang="ca-ES" sz="2000" dirty="0" err="1">
                <a:latin typeface="+mj-lt"/>
              </a:rPr>
              <a:t>Diagnóstico</a:t>
            </a:r>
            <a:r>
              <a:rPr lang="ca-ES" sz="2000" dirty="0">
                <a:latin typeface="+mj-lt"/>
              </a:rPr>
              <a:t> </a:t>
            </a:r>
            <a:r>
              <a:rPr lang="ca-ES" sz="2000" dirty="0" err="1">
                <a:latin typeface="+mj-lt"/>
              </a:rPr>
              <a:t>educativo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Didácticas</a:t>
            </a:r>
            <a:r>
              <a:rPr lang="ca-ES" sz="2000" dirty="0">
                <a:latin typeface="+mj-lt"/>
              </a:rPr>
              <a:t> </a:t>
            </a:r>
            <a:r>
              <a:rPr lang="ca-ES" sz="2000" dirty="0" err="1" smtClean="0">
                <a:latin typeface="+mj-lt"/>
              </a:rPr>
              <a:t>Especiales</a:t>
            </a:r>
            <a:r>
              <a:rPr lang="ca-ES" sz="2000" dirty="0" smtClean="0">
                <a:latin typeface="+mj-lt"/>
              </a:rPr>
              <a:t>, </a:t>
            </a:r>
            <a:r>
              <a:rPr lang="ca-ES" sz="2000" dirty="0" err="1" smtClean="0">
                <a:latin typeface="+mj-lt"/>
              </a:rPr>
              <a:t>Tecnología</a:t>
            </a:r>
            <a:r>
              <a:rPr lang="ca-ES" sz="2000" dirty="0" smtClean="0">
                <a:latin typeface="+mj-lt"/>
              </a:rPr>
              <a:t> Educativa...)</a:t>
            </a:r>
            <a:endParaRPr lang="ca-ES" sz="20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4624"/>
            <a:ext cx="2988892" cy="18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8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 smtClean="0"/>
              <a:t>	Algunas preguntas clave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8460432" cy="3993307"/>
          </a:xfrm>
        </p:spPr>
        <p:txBody>
          <a:bodyPr/>
          <a:lstStyle/>
          <a:p>
            <a:pPr eaLnBrk="1" hangingPunct="1"/>
            <a:endParaRPr lang="es-ES" sz="2000" dirty="0" smtClean="0"/>
          </a:p>
          <a:p>
            <a:pPr eaLnBrk="1" hangingPunct="1"/>
            <a:endParaRPr lang="es-ES" sz="2000" dirty="0" smtClean="0"/>
          </a:p>
          <a:p>
            <a:pPr eaLnBrk="1" hangingPunct="1">
              <a:buFontTx/>
              <a:buNone/>
            </a:pPr>
            <a:r>
              <a:rPr lang="es-ES" sz="2000" dirty="0" smtClean="0"/>
              <a:t>¿Tecnología educativa como subconjunto de la tecnología y/o de la educación?</a:t>
            </a:r>
          </a:p>
          <a:p>
            <a:pPr eaLnBrk="1" hangingPunct="1">
              <a:buFontTx/>
              <a:buNone/>
            </a:pPr>
            <a:endParaRPr lang="es-ES" sz="2000" dirty="0" smtClean="0"/>
          </a:p>
          <a:p>
            <a:pPr eaLnBrk="1" hangingPunct="1">
              <a:buFontTx/>
              <a:buNone/>
            </a:pPr>
            <a:r>
              <a:rPr lang="es-ES" sz="2000" dirty="0" smtClean="0"/>
              <a:t>¿Tecnología, ciencia o tecno-ciencia?</a:t>
            </a:r>
          </a:p>
          <a:p>
            <a:pPr eaLnBrk="1" hangingPunct="1">
              <a:buFontTx/>
              <a:buNone/>
            </a:pPr>
            <a:endParaRPr lang="es-ES" sz="2000" dirty="0" smtClean="0"/>
          </a:p>
          <a:p>
            <a:pPr eaLnBrk="1" hangingPunct="1">
              <a:buFontTx/>
              <a:buNone/>
            </a:pPr>
            <a:r>
              <a:rPr lang="es-ES" sz="2000" dirty="0" smtClean="0"/>
              <a:t>¿El valor de la tecnología es incuestionable?  ¿Es neutral? </a:t>
            </a:r>
          </a:p>
          <a:p>
            <a:pPr eaLnBrk="1" hangingPunct="1">
              <a:buFontTx/>
              <a:buNone/>
            </a:pPr>
            <a:endParaRPr lang="es-ES" sz="2000" dirty="0"/>
          </a:p>
          <a:p>
            <a:pPr eaLnBrk="1" hangingPunct="1">
              <a:buFontTx/>
              <a:buNone/>
            </a:pPr>
            <a:r>
              <a:rPr lang="es-ES" sz="2000" dirty="0" smtClean="0"/>
              <a:t>¿La tecnología es el desarrollo de artefactos exclusivamente? </a:t>
            </a:r>
          </a:p>
          <a:p>
            <a:pPr eaLnBrk="1" hangingPunct="1">
              <a:buFontTx/>
              <a:buNone/>
            </a:pPr>
            <a:endParaRPr lang="es-ES" sz="1800" dirty="0"/>
          </a:p>
          <a:p>
            <a:pPr eaLnBrk="1" hangingPunct="1">
              <a:buFontTx/>
              <a:buNone/>
            </a:pPr>
            <a:endParaRPr lang="es-ES" sz="1600" dirty="0" smtClean="0"/>
          </a:p>
          <a:p>
            <a:pPr eaLnBrk="1" hangingPunct="1">
              <a:buFontTx/>
              <a:buNone/>
            </a:pPr>
            <a:endParaRPr lang="es-ES" sz="1600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88" y="0"/>
            <a:ext cx="242501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0080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eaLnBrk="1" hangingPunct="1"/>
            <a:r>
              <a:rPr lang="es-ES" sz="2500" b="1" dirty="0" smtClean="0"/>
              <a:t>	</a:t>
            </a:r>
            <a:r>
              <a:rPr lang="es-ES" sz="2800" b="1" dirty="0" smtClean="0"/>
              <a:t>TE: Aproximaciones al estudio de los medios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492896"/>
            <a:ext cx="7653536" cy="352839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000" dirty="0"/>
              <a:t>“…el ámbito disciplinar dentro del campo de la didáctica, encargada del estudio de los medios, de su selección, uso, diseño, organización y evaluación, en contextos educativos” (Alba y otros, 1997:65</a:t>
            </a:r>
            <a:r>
              <a:rPr lang="es-ES" sz="2000" dirty="0" smtClean="0"/>
              <a:t>)  </a:t>
            </a:r>
          </a:p>
          <a:p>
            <a:pPr marL="0" indent="0" eaLnBrk="1" hangingPunct="1">
              <a:buNone/>
            </a:pPr>
            <a:endParaRPr lang="es-ES" sz="2000" dirty="0"/>
          </a:p>
          <a:p>
            <a:pPr eaLnBrk="1" hangingPunct="1"/>
            <a:r>
              <a:rPr lang="ca-ES" sz="2400" dirty="0" smtClean="0"/>
              <a:t>Enfoques: </a:t>
            </a:r>
          </a:p>
          <a:p>
            <a:pPr lvl="1" eaLnBrk="1" hangingPunct="1"/>
            <a:endParaRPr lang="ca-ES" sz="1200" dirty="0"/>
          </a:p>
          <a:p>
            <a:pPr lvl="1" eaLnBrk="1" hangingPunct="1"/>
            <a:r>
              <a:rPr lang="ca-ES" sz="2200" dirty="0" err="1" smtClean="0"/>
              <a:t>Técnico</a:t>
            </a:r>
            <a:r>
              <a:rPr lang="ca-ES" sz="2200" dirty="0" smtClean="0"/>
              <a:t> </a:t>
            </a:r>
            <a:r>
              <a:rPr lang="ca-ES" sz="2200" dirty="0" err="1" smtClean="0"/>
              <a:t>empírico</a:t>
            </a:r>
            <a:endParaRPr lang="ca-ES" sz="2200" dirty="0"/>
          </a:p>
          <a:p>
            <a:pPr lvl="1" eaLnBrk="1" hangingPunct="1"/>
            <a:r>
              <a:rPr lang="ca-ES" sz="2200" dirty="0" err="1" smtClean="0"/>
              <a:t>Simbólico</a:t>
            </a:r>
            <a:r>
              <a:rPr lang="ca-ES" sz="2200" dirty="0" smtClean="0"/>
              <a:t> </a:t>
            </a:r>
            <a:r>
              <a:rPr lang="ca-ES" sz="2200" dirty="0" err="1" smtClean="0"/>
              <a:t>interactivo</a:t>
            </a:r>
            <a:endParaRPr lang="ca-ES" sz="2200" dirty="0" smtClean="0"/>
          </a:p>
          <a:p>
            <a:pPr lvl="1" eaLnBrk="1" hangingPunct="1"/>
            <a:r>
              <a:rPr lang="ca-ES" sz="2200" dirty="0" err="1" smtClean="0"/>
              <a:t>Enfoque</a:t>
            </a:r>
            <a:r>
              <a:rPr lang="ca-ES" sz="2200" dirty="0" smtClean="0"/>
              <a:t> </a:t>
            </a:r>
            <a:r>
              <a:rPr lang="ca-ES" sz="2200" dirty="0"/>
              <a:t>curricular </a:t>
            </a:r>
            <a:endParaRPr lang="ca-ES" sz="2200" dirty="0" smtClean="0"/>
          </a:p>
          <a:p>
            <a:pPr lvl="1" eaLnBrk="1" hangingPunct="1"/>
            <a:r>
              <a:rPr lang="ca-ES" sz="2200" dirty="0" err="1" smtClean="0"/>
              <a:t>Enfoque</a:t>
            </a:r>
            <a:r>
              <a:rPr lang="ca-ES" sz="2200" dirty="0" smtClean="0"/>
              <a:t> </a:t>
            </a:r>
            <a:r>
              <a:rPr lang="ca-ES" sz="2200" dirty="0" err="1" smtClean="0"/>
              <a:t>crítico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0553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/>
              <a:t> </a:t>
            </a:r>
            <a:r>
              <a:rPr lang="es-ES" sz="2500" b="1" dirty="0" smtClean="0"/>
              <a:t>   Aproximaciones al estudio de los medios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256490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ES" b="1" dirty="0" smtClean="0">
                <a:latin typeface="+mj-lt"/>
              </a:rPr>
              <a:t>Enfoque </a:t>
            </a:r>
            <a:r>
              <a:rPr lang="es-ES" b="1" dirty="0">
                <a:latin typeface="+mj-lt"/>
              </a:rPr>
              <a:t>técnico </a:t>
            </a:r>
            <a:r>
              <a:rPr lang="es-ES" b="1" dirty="0" smtClean="0">
                <a:latin typeface="+mj-lt"/>
              </a:rPr>
              <a:t>empírico </a:t>
            </a:r>
            <a:r>
              <a:rPr lang="es-ES" dirty="0" smtClean="0">
                <a:latin typeface="+mj-lt"/>
              </a:rPr>
              <a:t>(paradigma positivista) </a:t>
            </a:r>
            <a:endParaRPr lang="es-ES" dirty="0">
              <a:latin typeface="+mj-lt"/>
            </a:endParaRPr>
          </a:p>
          <a:p>
            <a:pPr eaLnBrk="1" hangingPunct="1">
              <a:buFontTx/>
              <a:buNone/>
            </a:pPr>
            <a:endParaRPr lang="es-ES" dirty="0">
              <a:latin typeface="+mj-lt"/>
            </a:endParaRPr>
          </a:p>
          <a:p>
            <a:pPr lvl="1" eaLnBrk="1" hangingPunct="1"/>
            <a:r>
              <a:rPr lang="es-ES" i="1" dirty="0">
                <a:latin typeface="+mj-lt"/>
              </a:rPr>
              <a:t>Concepto de medio</a:t>
            </a:r>
            <a:r>
              <a:rPr lang="es-ES" dirty="0">
                <a:latin typeface="+mj-lt"/>
              </a:rPr>
              <a:t>: un aparato		</a:t>
            </a:r>
          </a:p>
          <a:p>
            <a:pPr lvl="1" eaLnBrk="1" hangingPunct="1"/>
            <a:r>
              <a:rPr lang="es-ES" i="1" dirty="0">
                <a:latin typeface="+mj-lt"/>
              </a:rPr>
              <a:t>Supuestos</a:t>
            </a:r>
            <a:r>
              <a:rPr lang="es-ES" dirty="0">
                <a:latin typeface="+mj-lt"/>
              </a:rPr>
              <a:t>: cada medio aporta algo diferente </a:t>
            </a:r>
          </a:p>
          <a:p>
            <a:pPr lvl="1" eaLnBrk="1" hangingPunct="1"/>
            <a:r>
              <a:rPr lang="es-ES" i="1" dirty="0">
                <a:latin typeface="+mj-lt"/>
              </a:rPr>
              <a:t>Metodología</a:t>
            </a:r>
            <a:r>
              <a:rPr lang="es-ES" dirty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estudios comparativos </a:t>
            </a:r>
            <a:endParaRPr lang="es-ES" dirty="0">
              <a:latin typeface="+mj-lt"/>
            </a:endParaRPr>
          </a:p>
          <a:p>
            <a:pPr lvl="1" eaLnBrk="1" hangingPunct="1"/>
            <a:r>
              <a:rPr lang="es-ES" i="1" dirty="0">
                <a:latin typeface="+mj-lt"/>
              </a:rPr>
              <a:t>Producción</a:t>
            </a:r>
            <a:r>
              <a:rPr lang="es-ES" dirty="0">
                <a:latin typeface="+mj-lt"/>
              </a:rPr>
              <a:t>: taxonomías de </a:t>
            </a:r>
            <a:r>
              <a:rPr lang="es-ES" dirty="0" smtClean="0">
                <a:latin typeface="+mj-lt"/>
              </a:rPr>
              <a:t>medios</a:t>
            </a:r>
          </a:p>
          <a:p>
            <a:pPr eaLnBrk="1" hangingPunct="1">
              <a:buFontTx/>
              <a:buNone/>
            </a:pPr>
            <a:endParaRPr lang="es-ES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s-ES" i="1" dirty="0" smtClean="0">
                <a:latin typeface="+mj-lt"/>
              </a:rPr>
              <a:t>Limitaciones </a:t>
            </a:r>
            <a:r>
              <a:rPr lang="es-ES" i="1" dirty="0">
                <a:latin typeface="+mj-lt"/>
              </a:rPr>
              <a:t>del </a:t>
            </a:r>
            <a:r>
              <a:rPr lang="es-ES" i="1" dirty="0" smtClean="0">
                <a:latin typeface="+mj-lt"/>
              </a:rPr>
              <a:t>enfoque</a:t>
            </a:r>
            <a:r>
              <a:rPr lang="es-ES" dirty="0" smtClean="0">
                <a:latin typeface="+mj-lt"/>
              </a:rPr>
              <a:t>: no impacta en los contextos educativos (Escudero, 1983) </a:t>
            </a:r>
            <a:endParaRPr lang="es-ES" dirty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s-ES" dirty="0">
                <a:latin typeface="+mj-lt"/>
              </a:rPr>
              <a:t> </a:t>
            </a:r>
          </a:p>
          <a:p>
            <a:r>
              <a:rPr lang="es-ES" i="1" dirty="0" smtClean="0">
                <a:latin typeface="+mj-lt"/>
              </a:rPr>
              <a:t>Aportaciones</a:t>
            </a:r>
            <a:r>
              <a:rPr lang="es-ES" dirty="0" smtClean="0">
                <a:latin typeface="+mj-lt"/>
              </a:rPr>
              <a:t>: centra la atención en los medios (Sancho, 2002) </a:t>
            </a:r>
            <a:endParaRPr lang="es-ES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-99393"/>
            <a:ext cx="3059832" cy="222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/>
              <a:t> </a:t>
            </a:r>
            <a:r>
              <a:rPr lang="es-ES" sz="2500" b="1" dirty="0" smtClean="0"/>
              <a:t>   Aproximaciones </a:t>
            </a:r>
            <a:r>
              <a:rPr lang="es-ES" sz="2500" b="1" dirty="0"/>
              <a:t>al estudio de los medios </a:t>
            </a:r>
            <a:endParaRPr lang="es-ES" sz="2500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-99393"/>
            <a:ext cx="3059832" cy="222673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5" y="1650251"/>
            <a:ext cx="54959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/>
              <a:t> </a:t>
            </a:r>
            <a:r>
              <a:rPr lang="es-ES" sz="2500" b="1" dirty="0" smtClean="0"/>
              <a:t>   Aproximaciones al estudio de los medios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198884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s-ES" b="1" dirty="0" smtClean="0">
              <a:latin typeface="+mj-lt"/>
            </a:endParaRPr>
          </a:p>
          <a:p>
            <a:pPr eaLnBrk="1" hangingPunct="1"/>
            <a:endParaRPr lang="es-ES" b="1" dirty="0">
              <a:latin typeface="+mj-lt"/>
            </a:endParaRPr>
          </a:p>
          <a:p>
            <a:pPr eaLnBrk="1" hangingPunct="1"/>
            <a:r>
              <a:rPr lang="es-ES" b="1" dirty="0" smtClean="0">
                <a:latin typeface="+mj-lt"/>
              </a:rPr>
              <a:t>Enfoque simbólico-interactivo</a:t>
            </a:r>
            <a:endParaRPr lang="es-ES" b="1" dirty="0">
              <a:latin typeface="+mj-lt"/>
            </a:endParaRPr>
          </a:p>
          <a:p>
            <a:pPr eaLnBrk="1" hangingPunct="1">
              <a:buFontTx/>
              <a:buNone/>
            </a:pPr>
            <a:endParaRPr lang="es-ES" dirty="0">
              <a:latin typeface="+mj-lt"/>
            </a:endParaRPr>
          </a:p>
          <a:p>
            <a:pPr lvl="1" eaLnBrk="1" hangingPunct="1"/>
            <a:r>
              <a:rPr lang="es-ES" i="1" dirty="0">
                <a:latin typeface="+mj-lt"/>
              </a:rPr>
              <a:t>Concepto de medio</a:t>
            </a:r>
            <a:r>
              <a:rPr lang="es-ES" dirty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 </a:t>
            </a:r>
            <a:r>
              <a:rPr lang="es-ES" dirty="0">
                <a:latin typeface="+mj-lt"/>
              </a:rPr>
              <a:t>aparato más sistema simbólico 	</a:t>
            </a:r>
          </a:p>
          <a:p>
            <a:pPr lvl="1"/>
            <a:r>
              <a:rPr lang="es-ES" i="1" dirty="0" smtClean="0">
                <a:latin typeface="+mj-lt"/>
              </a:rPr>
              <a:t>Supuestos</a:t>
            </a:r>
            <a:r>
              <a:rPr lang="es-ES" dirty="0" smtClean="0">
                <a:latin typeface="+mj-lt"/>
              </a:rPr>
              <a:t>: atributo </a:t>
            </a:r>
            <a:r>
              <a:rPr lang="es-ES" dirty="0">
                <a:latin typeface="+mj-lt"/>
              </a:rPr>
              <a:t>diferencial es su sistema </a:t>
            </a:r>
            <a:r>
              <a:rPr lang="es-ES" dirty="0" smtClean="0">
                <a:latin typeface="+mj-lt"/>
              </a:rPr>
              <a:t>simbólico</a:t>
            </a:r>
            <a:endParaRPr lang="es-ES" dirty="0">
              <a:latin typeface="+mj-lt"/>
            </a:endParaRPr>
          </a:p>
          <a:p>
            <a:pPr lvl="1" eaLnBrk="1" hangingPunct="1"/>
            <a:r>
              <a:rPr lang="es-ES" i="1" dirty="0" smtClean="0">
                <a:latin typeface="+mj-lt"/>
              </a:rPr>
              <a:t>Metodología</a:t>
            </a:r>
            <a:r>
              <a:rPr lang="es-ES" dirty="0">
                <a:latin typeface="+mj-lt"/>
              </a:rPr>
              <a:t>: diseños ATI </a:t>
            </a:r>
            <a:endParaRPr lang="es-ES" dirty="0" smtClean="0">
              <a:latin typeface="+mj-lt"/>
            </a:endParaRPr>
          </a:p>
          <a:p>
            <a:pPr lvl="1" eaLnBrk="1" hangingPunct="1"/>
            <a:r>
              <a:rPr lang="es-ES" i="1" dirty="0" smtClean="0">
                <a:latin typeface="+mj-lt"/>
              </a:rPr>
              <a:t>Producción</a:t>
            </a:r>
            <a:r>
              <a:rPr lang="es-ES" dirty="0" smtClean="0">
                <a:latin typeface="+mj-lt"/>
              </a:rPr>
              <a:t>: Salomón </a:t>
            </a:r>
            <a:endParaRPr lang="es-ES" dirty="0">
              <a:latin typeface="+mj-lt"/>
            </a:endParaRPr>
          </a:p>
          <a:p>
            <a:pPr lvl="1" eaLnBrk="1" hangingPunct="1"/>
            <a:r>
              <a:rPr lang="es-ES" i="1" dirty="0" smtClean="0">
                <a:latin typeface="+mj-lt"/>
              </a:rPr>
              <a:t>Problemas</a:t>
            </a:r>
            <a:r>
              <a:rPr lang="es-ES" dirty="0" smtClean="0">
                <a:latin typeface="+mj-lt"/>
              </a:rPr>
              <a:t>: metodología experimental </a:t>
            </a:r>
            <a:endParaRPr lang="es-ES" dirty="0">
              <a:latin typeface="+mj-lt"/>
            </a:endParaRPr>
          </a:p>
          <a:p>
            <a:pPr lvl="1" eaLnBrk="1" hangingPunct="1"/>
            <a:r>
              <a:rPr lang="ca-ES" dirty="0">
                <a:latin typeface="+mj-lt"/>
              </a:rPr>
              <a:t>	</a:t>
            </a:r>
            <a:endParaRPr lang="es-ES" dirty="0">
              <a:latin typeface="+mj-lt"/>
            </a:endParaRPr>
          </a:p>
          <a:p>
            <a:pPr eaLnBrk="1" hangingPunct="1">
              <a:buFontTx/>
              <a:buNone/>
            </a:pPr>
            <a:endParaRPr lang="es-ES" i="1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s-ES" i="1" dirty="0" smtClean="0">
                <a:latin typeface="+mj-lt"/>
              </a:rPr>
              <a:t>Limitaciones </a:t>
            </a:r>
            <a:r>
              <a:rPr lang="es-ES" i="1" dirty="0">
                <a:latin typeface="+mj-lt"/>
              </a:rPr>
              <a:t>del </a:t>
            </a:r>
            <a:r>
              <a:rPr lang="es-ES" i="1" dirty="0" smtClean="0">
                <a:latin typeface="+mj-lt"/>
              </a:rPr>
              <a:t>enfoque</a:t>
            </a:r>
            <a:r>
              <a:rPr lang="es-ES" dirty="0" smtClean="0">
                <a:latin typeface="+mj-lt"/>
              </a:rPr>
              <a:t>: no cumple las expectativas con las que nace</a:t>
            </a:r>
            <a:endParaRPr lang="es-ES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-99393"/>
            <a:ext cx="3059832" cy="22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/>
              <a:t> </a:t>
            </a:r>
            <a:r>
              <a:rPr lang="es-ES" sz="2500" b="1" dirty="0" smtClean="0"/>
              <a:t>   Aproximaciones al estudio de los medios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71600" y="2060848"/>
            <a:ext cx="69847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endParaRPr lang="es-ES" sz="2000" dirty="0"/>
          </a:p>
          <a:p>
            <a:pPr eaLnBrk="1" hangingPunct="1"/>
            <a:r>
              <a:rPr lang="es-ES" b="1" dirty="0">
                <a:latin typeface="+mj-lt"/>
              </a:rPr>
              <a:t>Enfoque curricular </a:t>
            </a:r>
            <a:r>
              <a:rPr lang="es-ES" dirty="0">
                <a:latin typeface="+mj-lt"/>
              </a:rPr>
              <a:t>(</a:t>
            </a:r>
            <a:r>
              <a:rPr lang="es-ES" dirty="0" err="1">
                <a:latin typeface="+mj-lt"/>
              </a:rPr>
              <a:t>Area</a:t>
            </a:r>
            <a:r>
              <a:rPr lang="es-ES" dirty="0">
                <a:latin typeface="+mj-lt"/>
              </a:rPr>
              <a:t>, 1989</a:t>
            </a:r>
            <a:r>
              <a:rPr lang="es-ES" dirty="0" smtClean="0">
                <a:latin typeface="+mj-lt"/>
              </a:rPr>
              <a:t>)   </a:t>
            </a:r>
            <a:r>
              <a:rPr lang="es-ES" dirty="0">
                <a:latin typeface="+mj-lt"/>
              </a:rPr>
              <a:t>Teórico-contextual (Escudero, 1983)</a:t>
            </a:r>
          </a:p>
          <a:p>
            <a:pPr lvl="1" eaLnBrk="1" hangingPunct="1"/>
            <a:endParaRPr lang="es-ES" dirty="0">
              <a:latin typeface="+mj-lt"/>
            </a:endParaRPr>
          </a:p>
          <a:p>
            <a:pPr lvl="1" eaLnBrk="1" hangingPunct="1"/>
            <a:r>
              <a:rPr lang="es-ES" i="1" dirty="0" smtClean="0">
                <a:latin typeface="+mj-lt"/>
              </a:rPr>
              <a:t>Concepto </a:t>
            </a:r>
            <a:r>
              <a:rPr lang="es-ES" i="1" dirty="0">
                <a:latin typeface="+mj-lt"/>
              </a:rPr>
              <a:t>de medio</a:t>
            </a:r>
            <a:r>
              <a:rPr lang="es-ES" dirty="0">
                <a:latin typeface="+mj-lt"/>
              </a:rPr>
              <a:t>: un elemento más del currículum </a:t>
            </a:r>
          </a:p>
          <a:p>
            <a:pPr lvl="1" eaLnBrk="1" hangingPunct="1"/>
            <a:r>
              <a:rPr lang="es-ES" i="1" dirty="0">
                <a:latin typeface="+mj-lt"/>
              </a:rPr>
              <a:t>Supuestos</a:t>
            </a:r>
            <a:r>
              <a:rPr lang="es-ES" dirty="0">
                <a:latin typeface="+mj-lt"/>
              </a:rPr>
              <a:t>: los medios no pueden aislarse para su estudio </a:t>
            </a:r>
          </a:p>
          <a:p>
            <a:pPr lvl="1" eaLnBrk="1" hangingPunct="1"/>
            <a:r>
              <a:rPr lang="es-ES" i="1" dirty="0">
                <a:latin typeface="+mj-lt"/>
              </a:rPr>
              <a:t>Metodología</a:t>
            </a:r>
            <a:r>
              <a:rPr lang="es-ES" dirty="0">
                <a:latin typeface="+mj-lt"/>
              </a:rPr>
              <a:t>: enfoques contextuales, interpretativos</a:t>
            </a:r>
          </a:p>
          <a:p>
            <a:pPr lvl="1" eaLnBrk="1" hangingPunct="1"/>
            <a:r>
              <a:rPr lang="es-ES" i="1" dirty="0">
                <a:latin typeface="+mj-lt"/>
              </a:rPr>
              <a:t>Producción</a:t>
            </a:r>
            <a:r>
              <a:rPr lang="es-ES" dirty="0">
                <a:latin typeface="+mj-lt"/>
              </a:rPr>
              <a:t>: valoración </a:t>
            </a:r>
            <a:r>
              <a:rPr lang="es-ES" dirty="0" smtClean="0">
                <a:latin typeface="+mj-lt"/>
              </a:rPr>
              <a:t>del </a:t>
            </a:r>
            <a:r>
              <a:rPr lang="es-ES" dirty="0">
                <a:latin typeface="+mj-lt"/>
              </a:rPr>
              <a:t>uso de medios </a:t>
            </a:r>
          </a:p>
          <a:p>
            <a:pPr lvl="1" eaLnBrk="1" hangingPunct="1"/>
            <a:r>
              <a:rPr lang="es-ES" i="1" dirty="0">
                <a:latin typeface="+mj-lt"/>
              </a:rPr>
              <a:t>Problemas</a:t>
            </a:r>
            <a:r>
              <a:rPr lang="es-ES" dirty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producción poco  sistematizada </a:t>
            </a:r>
            <a:endParaRPr lang="es-ES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-99393"/>
            <a:ext cx="3059832" cy="22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s-ES" sz="2500" b="1" dirty="0"/>
              <a:t> </a:t>
            </a:r>
            <a:r>
              <a:rPr lang="es-ES" sz="2500" b="1" dirty="0" smtClean="0"/>
              <a:t>   Aproximaciones al estudio de los medios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3608" y="1772816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endParaRPr lang="es-ES" sz="2000" dirty="0"/>
          </a:p>
          <a:p>
            <a:pPr eaLnBrk="1" hangingPunct="1"/>
            <a:r>
              <a:rPr lang="es-ES" b="1" dirty="0">
                <a:latin typeface="+mj-lt"/>
              </a:rPr>
              <a:t>Enfoque </a:t>
            </a:r>
            <a:r>
              <a:rPr lang="es-ES" b="1" dirty="0" smtClean="0">
                <a:latin typeface="+mj-lt"/>
              </a:rPr>
              <a:t>crítico</a:t>
            </a:r>
          </a:p>
          <a:p>
            <a:pPr eaLnBrk="1" hangingPunct="1"/>
            <a:endParaRPr lang="es-ES" b="1" dirty="0" smtClean="0">
              <a:latin typeface="+mj-lt"/>
            </a:endParaRPr>
          </a:p>
          <a:p>
            <a:pPr lvl="1" eaLnBrk="1" hangingPunct="1"/>
            <a:r>
              <a:rPr lang="es-ES" dirty="0" smtClean="0">
                <a:latin typeface="+mj-lt"/>
              </a:rPr>
              <a:t>Comprensión </a:t>
            </a:r>
            <a:r>
              <a:rPr lang="es-ES" dirty="0">
                <a:latin typeface="+mj-lt"/>
              </a:rPr>
              <a:t>más iluminación para la transformación</a:t>
            </a:r>
          </a:p>
          <a:p>
            <a:pPr lvl="1" eaLnBrk="1" hangingPunct="1"/>
            <a:r>
              <a:rPr lang="es-ES" i="1" dirty="0" smtClean="0">
                <a:latin typeface="+mj-lt"/>
              </a:rPr>
              <a:t>Supuestos</a:t>
            </a:r>
            <a:r>
              <a:rPr lang="es-ES" dirty="0" smtClean="0">
                <a:latin typeface="+mj-lt"/>
              </a:rPr>
              <a:t>: objeto </a:t>
            </a:r>
            <a:r>
              <a:rPr lang="es-ES" dirty="0">
                <a:latin typeface="+mj-lt"/>
              </a:rPr>
              <a:t>de </a:t>
            </a:r>
            <a:r>
              <a:rPr lang="es-ES" dirty="0" smtClean="0">
                <a:latin typeface="+mj-lt"/>
              </a:rPr>
              <a:t>investigar es </a:t>
            </a:r>
            <a:r>
              <a:rPr lang="es-ES" dirty="0">
                <a:latin typeface="+mj-lt"/>
              </a:rPr>
              <a:t>transformar la enseñanza </a:t>
            </a:r>
          </a:p>
          <a:p>
            <a:pPr lvl="1" eaLnBrk="1" hangingPunct="1"/>
            <a:r>
              <a:rPr lang="es-ES" i="1" dirty="0" smtClean="0">
                <a:latin typeface="+mj-lt"/>
              </a:rPr>
              <a:t>Metodología</a:t>
            </a:r>
            <a:r>
              <a:rPr lang="es-ES" dirty="0">
                <a:latin typeface="+mj-lt"/>
              </a:rPr>
              <a:t>: enfoques contextuales participativos </a:t>
            </a:r>
          </a:p>
          <a:p>
            <a:pPr lvl="1" eaLnBrk="1" hangingPunct="1"/>
            <a:r>
              <a:rPr lang="es-ES" i="1" dirty="0">
                <a:latin typeface="+mj-lt"/>
              </a:rPr>
              <a:t>Producción</a:t>
            </a:r>
            <a:r>
              <a:rPr lang="es-ES" dirty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poco sistematizada </a:t>
            </a:r>
          </a:p>
          <a:p>
            <a:pPr lvl="1" eaLnBrk="1" hangingPunct="1"/>
            <a:r>
              <a:rPr lang="es-ES" i="1" dirty="0" smtClean="0">
                <a:latin typeface="+mj-lt"/>
              </a:rPr>
              <a:t>Tópicos</a:t>
            </a:r>
            <a:r>
              <a:rPr lang="es-ES" dirty="0" smtClean="0">
                <a:latin typeface="+mj-lt"/>
              </a:rPr>
              <a:t>: fundamentación epistemológica; problemas socioculturales relacionados con la tecnología </a:t>
            </a:r>
            <a:r>
              <a:rPr lang="es-ES" sz="1600" dirty="0" smtClean="0">
                <a:latin typeface="+mj-lt"/>
              </a:rPr>
              <a:t>(</a:t>
            </a:r>
            <a:r>
              <a:rPr lang="es-ES" sz="1600" dirty="0" err="1" smtClean="0">
                <a:latin typeface="+mj-lt"/>
              </a:rPr>
              <a:t>feminismo,multiculturalismo,ecologismo</a:t>
            </a:r>
            <a:r>
              <a:rPr lang="es-ES" sz="1600" dirty="0" smtClean="0">
                <a:latin typeface="+mj-lt"/>
              </a:rPr>
              <a:t>, </a:t>
            </a:r>
            <a:r>
              <a:rPr lang="es-ES" sz="1600" dirty="0" err="1" smtClean="0">
                <a:latin typeface="+mj-lt"/>
              </a:rPr>
              <a:t>etc</a:t>
            </a:r>
            <a:r>
              <a:rPr lang="es-ES" sz="1600" dirty="0" smtClean="0">
                <a:latin typeface="+mj-lt"/>
              </a:rPr>
              <a:t>); </a:t>
            </a:r>
            <a:r>
              <a:rPr lang="es-ES" dirty="0" smtClean="0">
                <a:latin typeface="+mj-lt"/>
              </a:rPr>
              <a:t>investigación-acción como método de estudio; uso de los ordenadores en contextos educativos; dimensión moral y ética del uso de la Tecnología Educativa; análisis de los lenguajes y discursos de los nuevos medios; cultura popular, alfabetización ante los medios, producción de medios…</a:t>
            </a:r>
          </a:p>
          <a:p>
            <a:pPr lvl="1" eaLnBrk="1" hangingPunct="1"/>
            <a:endParaRPr lang="es-ES" dirty="0">
              <a:latin typeface="+mj-lt"/>
            </a:endParaRPr>
          </a:p>
          <a:p>
            <a:pPr eaLnBrk="1" hangingPunct="1"/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-99393"/>
            <a:ext cx="3059832" cy="22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678</Words>
  <Application>Microsoft Office PowerPoint</Application>
  <PresentationFormat>Presentació en pantalla (4:3)</PresentationFormat>
  <Paragraphs>164</Paragraphs>
  <Slides>15</Slides>
  <Notes>4</Notes>
  <HiddenSlides>2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LA TECNOLOGÍA EDUCATIVA COMO CAMPO DE ESTUDIO</vt:lpstr>
      <vt:lpstr>  TE en las Cs. de la Educación </vt:lpstr>
      <vt:lpstr> Algunas preguntas clave</vt:lpstr>
      <vt:lpstr> TE: Aproximaciones al estudio de los medios </vt:lpstr>
      <vt:lpstr>    Aproximaciones al estudio de los medios </vt:lpstr>
      <vt:lpstr>    Aproximaciones al estudio de los medios </vt:lpstr>
      <vt:lpstr>    Aproximaciones al estudio de los medios </vt:lpstr>
      <vt:lpstr>    Aproximaciones al estudio de los medios </vt:lpstr>
      <vt:lpstr>    Aproximaciones al estudio de los medios </vt:lpstr>
      <vt:lpstr>    Aproximaciones al estudio de los medios </vt:lpstr>
      <vt:lpstr>  Enfoques y teorías en la evolución de la TE</vt:lpstr>
      <vt:lpstr>      Historia TE según décadas (A partir De Pablos, 2009)   </vt:lpstr>
      <vt:lpstr>   Historia TE según décadas (a partir de Area, 2009)</vt:lpstr>
      <vt:lpstr>                .</vt:lpstr>
      <vt:lpstr>                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 I INTERACCIÓ EDUCATIVA</dc:title>
  <dc:creator>Alejandra</dc:creator>
  <cp:lastModifiedBy>María Alejandra Bosco Paniagua</cp:lastModifiedBy>
  <cp:revision>159</cp:revision>
  <cp:lastPrinted>2015-04-07T11:21:04Z</cp:lastPrinted>
  <dcterms:created xsi:type="dcterms:W3CDTF">2009-09-12T14:38:54Z</dcterms:created>
  <dcterms:modified xsi:type="dcterms:W3CDTF">2018-03-20T12:01:55Z</dcterms:modified>
</cp:coreProperties>
</file>