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74" r:id="rId3"/>
    <p:sldId id="264" r:id="rId4"/>
    <p:sldId id="273" r:id="rId5"/>
    <p:sldId id="269" r:id="rId6"/>
    <p:sldId id="270" r:id="rId7"/>
    <p:sldId id="267" r:id="rId8"/>
    <p:sldId id="272" r:id="rId9"/>
    <p:sldId id="268" r:id="rId10"/>
    <p:sldId id="265" r:id="rId11"/>
    <p:sldId id="266" r:id="rId12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66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74" d="100"/>
          <a:sy n="74" d="100"/>
        </p:scale>
        <p:origin x="12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47E0EDA-0F9D-46DB-A300-EAB6971CE8DC}" type="datetimeFigureOut">
              <a:rPr lang="es-ES"/>
              <a:pPr>
                <a:defRPr/>
              </a:pPr>
              <a:t>09/09/2019</a:t>
            </a:fld>
            <a:endParaRPr lang="es-E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444B56F-19D1-4844-9A34-D5CE7E5DF8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540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717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Comunicació i Interacció Educativa 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Curs 2009-2010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97A4-4FA3-494E-8CE1-CDA3BF86E60B}" type="datetimeFigureOut">
              <a:rPr lang="es-ES"/>
              <a:pPr>
                <a:defRPr/>
              </a:pPr>
              <a:t>09/09/2019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E8E92-2A9C-49C1-8087-124956D187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DC325-31C3-4F59-9E6F-9D0D081A4EFF}" type="datetimeFigureOut">
              <a:rPr lang="es-ES"/>
              <a:pPr>
                <a:defRPr/>
              </a:pPr>
              <a:t>09/09/2019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20368-3E85-4795-9464-C8CAB542D7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489AF-FF12-4EBF-99A5-F3E2BDC68A49}" type="datetimeFigureOut">
              <a:rPr lang="es-ES"/>
              <a:pPr>
                <a:defRPr/>
              </a:pPr>
              <a:t>09/09/2019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FD85E-1E9F-4531-BEA9-4E04CD7513F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9123F-0020-4D78-92C1-8A5181B3AD8B}" type="datetimeFigureOut">
              <a:rPr lang="es-ES"/>
              <a:pPr>
                <a:defRPr/>
              </a:pPr>
              <a:t>09/09/2019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DA9E3-053A-4AD4-A7D6-60F457AB08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F0632-F084-410E-AAF8-57C8EF75EDBF}" type="datetimeFigureOut">
              <a:rPr lang="es-ES"/>
              <a:pPr>
                <a:defRPr/>
              </a:pPr>
              <a:t>09/09/2019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EA4A-3C7C-4C0B-AFED-9884CD9A1C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4C0CF-9C77-41C7-B05C-981D3910842C}" type="datetimeFigureOut">
              <a:rPr lang="es-ES"/>
              <a:pPr>
                <a:defRPr/>
              </a:pPr>
              <a:t>09/09/2019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C035B-ACF9-4575-9EC2-C779385B61C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418BC-68D1-4886-AACE-3ED3B44BCEC1}" type="datetimeFigureOut">
              <a:rPr lang="es-ES"/>
              <a:pPr>
                <a:defRPr/>
              </a:pPr>
              <a:t>09/09/2019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2E4B3-93CC-4CEE-B9B8-7D94398CD38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33D8D-1AFA-4842-A141-CE59B393CC57}" type="datetimeFigureOut">
              <a:rPr lang="es-ES"/>
              <a:pPr>
                <a:defRPr/>
              </a:pPr>
              <a:t>09/09/2019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53D97-00A3-4096-9B4F-C2D5B3ACC5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78604-ABA1-4D4D-BB74-9BFFE7BD741F}" type="datetimeFigureOut">
              <a:rPr lang="es-ES"/>
              <a:pPr>
                <a:defRPr/>
              </a:pPr>
              <a:t>09/09/2019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813D-4B78-4E3E-A3AF-3EEE1B7BBF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E244A-051E-4945-8590-54CF1A041EC2}" type="datetimeFigureOut">
              <a:rPr lang="es-ES"/>
              <a:pPr>
                <a:defRPr/>
              </a:pPr>
              <a:t>09/09/2019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479CD-9D86-4E12-877C-CE6F526DD4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0C47F8-F023-41EE-9F53-502C73FD6D4E}" type="datetimeFigureOut">
              <a:rPr lang="es-ES"/>
              <a:pPr>
                <a:defRPr/>
              </a:pPr>
              <a:t>09/09/2019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394700-E1FB-468D-AE8E-30EA09391E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uab.cat/abosco" TargetMode="External"/><Relationship Id="rId2" Type="http://schemas.openxmlformats.org/officeDocument/2006/relationships/hyperlink" Target="http://alejandrabosco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50" y="1785938"/>
            <a:ext cx="7772400" cy="1000125"/>
          </a:xfr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sz="3200" b="1" dirty="0" smtClean="0"/>
              <a:t/>
            </a:r>
            <a:br>
              <a:rPr lang="ca-ES" sz="3200" b="1" dirty="0" smtClean="0"/>
            </a:br>
            <a:r>
              <a:rPr lang="ca-ES" sz="3200" b="1" dirty="0" smtClean="0"/>
              <a:t/>
            </a:r>
            <a:br>
              <a:rPr lang="ca-ES" sz="3200" b="1" dirty="0" smtClean="0"/>
            </a:br>
            <a:r>
              <a:rPr lang="ca-ES" sz="2800" b="1" dirty="0" smtClean="0"/>
              <a:t>TECNOLOGIES DE L’ APRENENTATGE I EL CONEIXEMENT</a:t>
            </a:r>
            <a:r>
              <a:rPr lang="es-ES" sz="3200" dirty="0"/>
              <a:t/>
            </a:r>
            <a:br>
              <a:rPr lang="es-ES" sz="3200" dirty="0"/>
            </a:br>
            <a:endParaRPr lang="es-ES" sz="3200" dirty="0"/>
          </a:p>
        </p:txBody>
      </p:sp>
      <p:sp>
        <p:nvSpPr>
          <p:cNvPr id="14338" name="2 Subtítulo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0800" cy="928687"/>
          </a:xfrm>
        </p:spPr>
        <p:txBody>
          <a:bodyPr/>
          <a:lstStyle/>
          <a:p>
            <a:pPr eaLnBrk="1" hangingPunct="1"/>
            <a:r>
              <a:rPr lang="ca-ES" sz="2000" dirty="0" smtClean="0">
                <a:solidFill>
                  <a:schemeClr val="tx1"/>
                </a:solidFill>
              </a:rPr>
              <a:t>ASIGNATURA OPTATIVA – CUARTO CURSO</a:t>
            </a:r>
            <a:r>
              <a:rPr lang="es-ES" sz="2000" dirty="0" smtClean="0">
                <a:solidFill>
                  <a:schemeClr val="tx1"/>
                </a:solidFill>
              </a:rPr>
              <a:t/>
            </a:r>
            <a:br>
              <a:rPr lang="es-ES" sz="2000" dirty="0" smtClean="0">
                <a:solidFill>
                  <a:schemeClr val="tx1"/>
                </a:solidFill>
              </a:rPr>
            </a:br>
            <a:r>
              <a:rPr lang="es-ES" sz="2000" dirty="0" smtClean="0">
                <a:solidFill>
                  <a:schemeClr val="tx1"/>
                </a:solidFill>
              </a:rPr>
              <a:t>Curso 2019-2020</a:t>
            </a:r>
            <a:endParaRPr lang="ca-ES" sz="2000" dirty="0" smtClean="0">
              <a:solidFill>
                <a:schemeClr val="tx1"/>
              </a:solidFill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365104"/>
            <a:ext cx="2324100" cy="1971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50" y="785813"/>
            <a:ext cx="7400925" cy="64293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s-ES" sz="2500" b="1" dirty="0" smtClean="0"/>
              <a:t>SOBRE EL PORTAFOLIO</a:t>
            </a:r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755576" y="1196752"/>
            <a:ext cx="7488832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a-ES" sz="2400" b="1" dirty="0" smtClean="0"/>
              <a:t>	</a:t>
            </a:r>
          </a:p>
          <a:p>
            <a:pPr eaLnBrk="1" hangingPunct="1">
              <a:buFont typeface="Arial" charset="0"/>
              <a:buNone/>
            </a:pPr>
            <a:endParaRPr lang="ca-ES" sz="2400" b="1" dirty="0" smtClean="0"/>
          </a:p>
          <a:p>
            <a:r>
              <a:rPr lang="es-ES" sz="2000" dirty="0" smtClean="0"/>
              <a:t>Debe reflejar  el trabajo realizado por el estudiante en la asignatura</a:t>
            </a:r>
          </a:p>
          <a:p>
            <a:r>
              <a:rPr lang="es-ES" sz="2000" dirty="0" smtClean="0"/>
              <a:t>Las aportaciones  pueden ser tantas como el/la estudiante considere pero tienen que tener un mínimo de contenido y carácter reflexivo</a:t>
            </a:r>
          </a:p>
          <a:p>
            <a:r>
              <a:rPr lang="es-ES" sz="2000" dirty="0" smtClean="0"/>
              <a:t>La profesora propondrá actividades y guiará sobre  la producción y publicación en el blog. A menudo serán actividades realizadas o comenzadas en clase</a:t>
            </a:r>
          </a:p>
          <a:p>
            <a:r>
              <a:rPr lang="es-ES" sz="2000" dirty="0" smtClean="0"/>
              <a:t>Se revisará en momentos ad-hoc , al </a:t>
            </a:r>
            <a:r>
              <a:rPr lang="es-ES" sz="2000" dirty="0"/>
              <a:t>promediar el curso y </a:t>
            </a:r>
            <a:r>
              <a:rPr lang="es-ES" sz="2000" dirty="0" smtClean="0"/>
              <a:t>al final </a:t>
            </a:r>
          </a:p>
          <a:p>
            <a:r>
              <a:rPr lang="es-ES" sz="2000" dirty="0" smtClean="0"/>
              <a:t>Se proporcionarán criterios específicos de evaluación</a:t>
            </a:r>
          </a:p>
          <a:p>
            <a:pPr eaLnBrk="1" hangingPunct="1">
              <a:buFont typeface="Arial" charset="0"/>
              <a:buNone/>
            </a:pPr>
            <a:endParaRPr lang="es-ES" sz="2900" dirty="0" smtClean="0"/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50" y="785813"/>
            <a:ext cx="7400925" cy="64293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s-ES" sz="2500" b="1" dirty="0" smtClean="0"/>
              <a:t>OTROS RECURSOS</a:t>
            </a:r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442912" y="692696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a-ES" sz="2400" b="1" dirty="0" smtClean="0"/>
              <a:t>	</a:t>
            </a:r>
          </a:p>
          <a:p>
            <a:endParaRPr lang="es-ES" sz="1800" dirty="0" smtClean="0"/>
          </a:p>
          <a:p>
            <a:r>
              <a:rPr lang="es-ES" sz="1800" dirty="0" smtClean="0"/>
              <a:t>Página web de la profesora apartado docencia/ Tecnologías del Aprendizaje  y el conocimiento </a:t>
            </a:r>
            <a:r>
              <a:rPr lang="es-ES" sz="1800" dirty="0" smtClean="0">
                <a:hlinkClick r:id="rId2"/>
              </a:rPr>
              <a:t>http://alejandrabosco.net</a:t>
            </a:r>
            <a:r>
              <a:rPr lang="es-ES" sz="1800" dirty="0" smtClean="0"/>
              <a:t> con información básica: </a:t>
            </a:r>
          </a:p>
          <a:p>
            <a:pPr lvl="1"/>
            <a:r>
              <a:rPr lang="es-ES" sz="1800" dirty="0" smtClean="0"/>
              <a:t>Programa </a:t>
            </a:r>
          </a:p>
          <a:p>
            <a:pPr lvl="1"/>
            <a:r>
              <a:rPr lang="es-ES" sz="1800" dirty="0" smtClean="0"/>
              <a:t>Listado de bibliografía básica (también complementaria y </a:t>
            </a:r>
            <a:r>
              <a:rPr lang="es-ES" sz="1800" smtClean="0"/>
              <a:t>de </a:t>
            </a:r>
            <a:r>
              <a:rPr lang="es-ES" sz="1800" smtClean="0"/>
              <a:t>consulta</a:t>
            </a:r>
            <a:r>
              <a:rPr lang="es-ES" sz="1800" smtClean="0"/>
              <a:t>)</a:t>
            </a:r>
            <a:endParaRPr lang="es-ES" sz="1800" dirty="0" smtClean="0"/>
          </a:p>
          <a:p>
            <a:pPr lvl="1"/>
            <a:r>
              <a:rPr lang="es-ES" sz="1800" dirty="0"/>
              <a:t>Guías, otros documentos de docencia</a:t>
            </a:r>
          </a:p>
          <a:p>
            <a:pPr lvl="1"/>
            <a:r>
              <a:rPr lang="es-ES" sz="1800" dirty="0" smtClean="0"/>
              <a:t>Tutoriales, vídeos, otros recursos y bibliografía de referencia </a:t>
            </a:r>
          </a:p>
          <a:p>
            <a:r>
              <a:rPr lang="es-ES" sz="1800" dirty="0" smtClean="0"/>
              <a:t>Blog:  </a:t>
            </a:r>
            <a:r>
              <a:rPr lang="es-ES" sz="1800" dirty="0" smtClean="0">
                <a:hlinkClick r:id="rId3"/>
              </a:rPr>
              <a:t>http://blogs.uab.cat/abosco</a:t>
            </a:r>
            <a:endParaRPr lang="es-ES" sz="1800" dirty="0" smtClean="0"/>
          </a:p>
          <a:p>
            <a:r>
              <a:rPr lang="ca-ES" sz="1800" dirty="0" err="1" smtClean="0"/>
              <a:t>Twitter</a:t>
            </a:r>
            <a:r>
              <a:rPr lang="ca-ES" sz="1800" dirty="0"/>
              <a:t>: </a:t>
            </a:r>
            <a:r>
              <a:rPr lang="ca-ES" sz="1800" dirty="0" err="1"/>
              <a:t>usuario</a:t>
            </a:r>
            <a:r>
              <a:rPr lang="ca-ES" sz="1800" dirty="0"/>
              <a:t> </a:t>
            </a:r>
            <a:r>
              <a:rPr lang="ca-ES" sz="1800" dirty="0" err="1"/>
              <a:t>aboscop</a:t>
            </a:r>
            <a:r>
              <a:rPr lang="ca-ES" sz="1800" dirty="0"/>
              <a:t> / etiqueta: </a:t>
            </a:r>
            <a:r>
              <a:rPr lang="ca-ES" sz="1800" dirty="0" err="1" smtClean="0"/>
              <a:t>tacuab</a:t>
            </a:r>
            <a:endParaRPr lang="ca-ES" sz="1800" dirty="0" smtClean="0"/>
          </a:p>
          <a:p>
            <a:pPr lvl="1"/>
            <a:r>
              <a:rPr lang="es-ES" sz="1800" dirty="0"/>
              <a:t>Vídeos</a:t>
            </a:r>
          </a:p>
          <a:p>
            <a:pPr lvl="1"/>
            <a:r>
              <a:rPr lang="es-ES" sz="1800" dirty="0"/>
              <a:t>Eventos</a:t>
            </a:r>
          </a:p>
          <a:p>
            <a:pPr lvl="1"/>
            <a:r>
              <a:rPr lang="es-ES" sz="1800" dirty="0"/>
              <a:t>Discusiones </a:t>
            </a:r>
          </a:p>
          <a:p>
            <a:pPr lvl="1"/>
            <a:r>
              <a:rPr lang="es-ES" sz="1800" dirty="0"/>
              <a:t>Enlaces</a:t>
            </a:r>
          </a:p>
          <a:p>
            <a:r>
              <a:rPr lang="ca-ES" sz="1800" dirty="0" err="1" smtClean="0"/>
              <a:t>Moodle</a:t>
            </a:r>
            <a:r>
              <a:rPr lang="ca-ES" sz="1800" dirty="0" smtClean="0"/>
              <a:t>: entrega </a:t>
            </a:r>
            <a:r>
              <a:rPr lang="ca-ES" sz="1800" dirty="0" err="1"/>
              <a:t>Proyecto</a:t>
            </a:r>
            <a:r>
              <a:rPr lang="ca-ES" sz="1800" dirty="0"/>
              <a:t> de </a:t>
            </a:r>
            <a:r>
              <a:rPr lang="ca-ES" sz="1800" dirty="0" err="1"/>
              <a:t>innovación</a:t>
            </a:r>
            <a:endParaRPr lang="es-ES" sz="1800" dirty="0"/>
          </a:p>
          <a:p>
            <a:endParaRPr lang="es-ES" sz="1800" dirty="0" smtClean="0"/>
          </a:p>
          <a:p>
            <a:pPr eaLnBrk="1" hangingPunct="1">
              <a:buFont typeface="Arial" charset="0"/>
              <a:buNone/>
            </a:pPr>
            <a:endParaRPr lang="es-ES" sz="2900" dirty="0" smtClean="0"/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642938" y="571500"/>
            <a:ext cx="8143875" cy="100012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s-ES" sz="2500" b="1" dirty="0" smtClean="0"/>
              <a:t>OBJETIVOS</a:t>
            </a:r>
          </a:p>
        </p:txBody>
      </p:sp>
      <p:sp>
        <p:nvSpPr>
          <p:cNvPr id="23555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8472488" cy="399256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endParaRPr lang="es-ES" sz="2200" dirty="0" smtClean="0"/>
          </a:p>
          <a:p>
            <a:pPr eaLnBrk="1" hangingPunct="1"/>
            <a:endParaRPr lang="es-ES" sz="2200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620097" y="2348880"/>
            <a:ext cx="785818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000" dirty="0" smtClean="0"/>
              <a:t>1. Promover </a:t>
            </a:r>
            <a:r>
              <a:rPr lang="es-ES" sz="2000" dirty="0"/>
              <a:t>una utilización de recursos tecnológicos en situaciones de enseñanza y aprendizaje, fundada en decisiones educativas.</a:t>
            </a:r>
          </a:p>
          <a:p>
            <a:pPr lvl="0"/>
            <a:endParaRPr lang="ca-ES" sz="2000" dirty="0"/>
          </a:p>
          <a:p>
            <a:r>
              <a:rPr lang="es-ES" sz="2000" dirty="0" smtClean="0"/>
              <a:t>2. Desarrollar </a:t>
            </a:r>
            <a:r>
              <a:rPr lang="es-ES" sz="2000" dirty="0"/>
              <a:t>el criterio profesional para la toma de decisiones sobre el uso, diseño y evaluación de medios de enseñanza digitales en contextos educativos. </a:t>
            </a:r>
          </a:p>
          <a:p>
            <a:pPr lvl="0"/>
            <a:endParaRPr lang="es-ES" sz="2000" dirty="0"/>
          </a:p>
          <a:p>
            <a:pPr marL="342900" indent="-342900">
              <a:buAutoNum type="arabicPeriod"/>
            </a:pP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807" y="344619"/>
            <a:ext cx="1227006" cy="122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84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642938" y="571500"/>
            <a:ext cx="8143875" cy="100012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s-ES" sz="2500" b="1" dirty="0" smtClean="0"/>
              <a:t>CONTENIDOS I </a:t>
            </a:r>
          </a:p>
        </p:txBody>
      </p:sp>
      <p:sp>
        <p:nvSpPr>
          <p:cNvPr id="23555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8472488" cy="399256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endParaRPr lang="es-ES" sz="2200" dirty="0" smtClean="0"/>
          </a:p>
          <a:p>
            <a:pPr eaLnBrk="1" hangingPunct="1"/>
            <a:endParaRPr lang="es-ES" sz="2200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683568" y="1916832"/>
            <a:ext cx="785818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1. Aprendizaje y construcción del conocimiento con las </a:t>
            </a:r>
            <a:r>
              <a:rPr lang="es-ES" sz="2000" b="1" dirty="0" smtClean="0"/>
              <a:t>TIC</a:t>
            </a:r>
            <a:r>
              <a:rPr lang="es-ES" sz="2000" dirty="0" smtClean="0"/>
              <a:t>. Implicaciones para la educación, la </a:t>
            </a:r>
            <a:r>
              <a:rPr lang="es-ES" sz="2000" b="1" dirty="0" smtClean="0"/>
              <a:t>innovación</a:t>
            </a:r>
            <a:r>
              <a:rPr lang="es-ES" sz="2000" dirty="0" smtClean="0"/>
              <a:t> y la investigación educativas.</a:t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>2. Análisis de experiencias innovadoras. </a:t>
            </a:r>
            <a:r>
              <a:rPr lang="es-ES" sz="2000" b="1" dirty="0" smtClean="0"/>
              <a:t>Políticas</a:t>
            </a:r>
            <a:r>
              <a:rPr lang="es-ES" sz="2000" dirty="0" smtClean="0"/>
              <a:t>, experiencias y </a:t>
            </a:r>
            <a:r>
              <a:rPr lang="es-ES" sz="2000" b="1" dirty="0" smtClean="0"/>
              <a:t>proyectos</a:t>
            </a:r>
            <a:r>
              <a:rPr lang="es-ES" sz="2000" dirty="0" smtClean="0"/>
              <a:t> sobre el libro de texto y el libro de texto digital, los medios audiovisuales, Internet, el multimedia educativo y el e-</a:t>
            </a:r>
            <a:r>
              <a:rPr lang="es-ES" sz="2000" dirty="0" err="1" smtClean="0"/>
              <a:t>learning</a:t>
            </a:r>
            <a:r>
              <a:rPr lang="es-ES" sz="2000" dirty="0" smtClean="0"/>
              <a:t>.</a:t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>3. </a:t>
            </a:r>
            <a:r>
              <a:rPr lang="es-ES" sz="2000" b="1" dirty="0" smtClean="0"/>
              <a:t>Diseño, desarrollo y evaluación </a:t>
            </a:r>
            <a:r>
              <a:rPr lang="es-ES" sz="2000" dirty="0" smtClean="0"/>
              <a:t>de propuestas educativas que integren a las TIC como medios de enseñanza y aprendizaje.</a:t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>4. Aportaciones TIC para la </a:t>
            </a:r>
            <a:r>
              <a:rPr lang="es-ES" sz="2000" b="1" dirty="0" smtClean="0"/>
              <a:t>mejora</a:t>
            </a:r>
            <a:r>
              <a:rPr lang="es-ES" sz="2000" dirty="0" smtClean="0"/>
              <a:t> y el </a:t>
            </a:r>
            <a:r>
              <a:rPr lang="es-ES" sz="2000" b="1" dirty="0" smtClean="0"/>
              <a:t>cambio educativo </a:t>
            </a:r>
            <a:r>
              <a:rPr lang="es-ES" sz="2000" dirty="0" smtClean="0"/>
              <a:t>. Políticas y proyectos. </a:t>
            </a:r>
          </a:p>
          <a:p>
            <a:pPr marL="342900" indent="-342900">
              <a:buAutoNum type="arabicPeriod"/>
            </a:pP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55437"/>
            <a:ext cx="1809508" cy="1173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642938" y="571500"/>
            <a:ext cx="8143875" cy="100012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s-ES" sz="2500" b="1" dirty="0" smtClean="0"/>
              <a:t>CONTENIDOS II  </a:t>
            </a:r>
          </a:p>
        </p:txBody>
      </p:sp>
      <p:sp>
        <p:nvSpPr>
          <p:cNvPr id="23555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8472488" cy="399256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endParaRPr lang="es-ES" sz="2200" dirty="0" smtClean="0"/>
          </a:p>
          <a:p>
            <a:pPr eaLnBrk="1" hangingPunct="1"/>
            <a:endParaRPr lang="es-ES" sz="2200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662937" y="1745410"/>
            <a:ext cx="785818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Contenidos transversales y de fundamentación</a:t>
            </a:r>
          </a:p>
          <a:p>
            <a:endParaRPr lang="ca-ES" dirty="0" smtClean="0"/>
          </a:p>
          <a:p>
            <a:r>
              <a:rPr lang="ca-ES" dirty="0" smtClean="0"/>
              <a:t>Visiones </a:t>
            </a:r>
            <a:r>
              <a:rPr lang="ca-ES" dirty="0"/>
              <a:t>de la </a:t>
            </a:r>
            <a:r>
              <a:rPr lang="ca-ES" dirty="0" err="1"/>
              <a:t>Tecnología</a:t>
            </a:r>
            <a:r>
              <a:rPr lang="ca-ES" dirty="0"/>
              <a:t> Educativa</a:t>
            </a:r>
          </a:p>
          <a:p>
            <a:r>
              <a:rPr lang="ca-ES" dirty="0" err="1"/>
              <a:t>Tecnología</a:t>
            </a:r>
            <a:r>
              <a:rPr lang="ca-ES" dirty="0"/>
              <a:t> e </a:t>
            </a:r>
            <a:r>
              <a:rPr lang="ca-ES" dirty="0" err="1"/>
              <a:t>Innovación</a:t>
            </a:r>
            <a:r>
              <a:rPr lang="ca-ES" dirty="0"/>
              <a:t> Educativa</a:t>
            </a:r>
          </a:p>
          <a:p>
            <a:r>
              <a:rPr lang="ca-ES" dirty="0"/>
              <a:t>Las TD como </a:t>
            </a:r>
            <a:r>
              <a:rPr lang="ca-ES" dirty="0" err="1"/>
              <a:t>medios</a:t>
            </a:r>
            <a:r>
              <a:rPr lang="ca-ES" dirty="0"/>
              <a:t> de </a:t>
            </a:r>
            <a:r>
              <a:rPr lang="ca-ES" dirty="0" err="1"/>
              <a:t>enseñanza</a:t>
            </a:r>
            <a:endParaRPr lang="ca-ES" dirty="0"/>
          </a:p>
          <a:p>
            <a:r>
              <a:rPr lang="ca-ES" dirty="0"/>
              <a:t>Las </a:t>
            </a:r>
            <a:r>
              <a:rPr lang="ca-ES" dirty="0" err="1"/>
              <a:t>buenas</a:t>
            </a:r>
            <a:r>
              <a:rPr lang="ca-ES" dirty="0"/>
              <a:t> </a:t>
            </a:r>
            <a:r>
              <a:rPr lang="ca-ES" dirty="0" err="1"/>
              <a:t>prácticas</a:t>
            </a:r>
            <a:endParaRPr lang="ca-ES" dirty="0"/>
          </a:p>
          <a:p>
            <a:r>
              <a:rPr lang="ca-ES" dirty="0"/>
              <a:t>La </a:t>
            </a:r>
            <a:r>
              <a:rPr lang="ca-ES" dirty="0" err="1"/>
              <a:t>competencia</a:t>
            </a:r>
            <a:r>
              <a:rPr lang="ca-ES" dirty="0"/>
              <a:t> digital </a:t>
            </a:r>
            <a:endParaRPr lang="ca-ES" dirty="0" smtClean="0"/>
          </a:p>
          <a:p>
            <a:endParaRPr lang="ca-ES" dirty="0"/>
          </a:p>
          <a:p>
            <a:r>
              <a:rPr lang="ca-ES" sz="2000" b="1" dirty="0" err="1" smtClean="0"/>
              <a:t>Contenidos</a:t>
            </a:r>
            <a:r>
              <a:rPr lang="ca-ES" sz="2000" b="1" dirty="0" smtClean="0"/>
              <a:t> </a:t>
            </a:r>
            <a:r>
              <a:rPr lang="ca-ES" sz="2000" b="1" dirty="0" err="1" smtClean="0"/>
              <a:t>aplicativos</a:t>
            </a:r>
            <a:r>
              <a:rPr lang="ca-ES" sz="2000" b="1" dirty="0" smtClean="0"/>
              <a:t> o </a:t>
            </a:r>
            <a:r>
              <a:rPr lang="ca-ES" sz="2000" b="1" dirty="0" err="1" smtClean="0"/>
              <a:t>líquidos</a:t>
            </a:r>
            <a:endParaRPr lang="ca-ES" sz="2000" b="1" dirty="0" smtClean="0"/>
          </a:p>
          <a:p>
            <a:endParaRPr lang="ca-ES" dirty="0"/>
          </a:p>
          <a:p>
            <a:r>
              <a:rPr lang="ca-ES" dirty="0" smtClean="0"/>
              <a:t>La </a:t>
            </a:r>
            <a:r>
              <a:rPr lang="ca-ES" dirty="0"/>
              <a:t>web social </a:t>
            </a:r>
          </a:p>
          <a:p>
            <a:r>
              <a:rPr lang="ca-ES" dirty="0"/>
              <a:t>El </a:t>
            </a:r>
            <a:r>
              <a:rPr lang="ca-ES" dirty="0" err="1"/>
              <a:t>libro</a:t>
            </a:r>
            <a:r>
              <a:rPr lang="ca-ES" dirty="0"/>
              <a:t> de </a:t>
            </a:r>
            <a:r>
              <a:rPr lang="ca-ES" dirty="0" err="1"/>
              <a:t>texto</a:t>
            </a:r>
            <a:r>
              <a:rPr lang="ca-ES" dirty="0"/>
              <a:t> digital</a:t>
            </a:r>
          </a:p>
          <a:p>
            <a:r>
              <a:rPr lang="ca-ES" dirty="0"/>
              <a:t>El </a:t>
            </a:r>
            <a:r>
              <a:rPr lang="ca-ES" dirty="0" err="1"/>
              <a:t>making</a:t>
            </a:r>
            <a:endParaRPr lang="ca-ES" dirty="0"/>
          </a:p>
          <a:p>
            <a:r>
              <a:rPr lang="ca-ES" dirty="0" err="1"/>
              <a:t>Robótica</a:t>
            </a:r>
            <a:r>
              <a:rPr lang="ca-ES" dirty="0"/>
              <a:t> y </a:t>
            </a:r>
            <a:r>
              <a:rPr lang="ca-ES" dirty="0" err="1"/>
              <a:t>programación</a:t>
            </a:r>
            <a:endParaRPr lang="ca-ES" dirty="0"/>
          </a:p>
          <a:p>
            <a:r>
              <a:rPr lang="ca-ES" dirty="0" err="1"/>
              <a:t>Realidad</a:t>
            </a:r>
            <a:r>
              <a:rPr lang="ca-ES" dirty="0"/>
              <a:t> </a:t>
            </a:r>
            <a:r>
              <a:rPr lang="es-ES" dirty="0"/>
              <a:t>aumentada</a:t>
            </a:r>
          </a:p>
          <a:p>
            <a:r>
              <a:rPr lang="ca-ES" dirty="0" smtClean="0"/>
              <a:t>E-</a:t>
            </a:r>
            <a:r>
              <a:rPr lang="ca-ES" dirty="0" err="1" smtClean="0"/>
              <a:t>learning</a:t>
            </a:r>
            <a:r>
              <a:rPr lang="ca-ES" dirty="0" smtClean="0"/>
              <a:t>....</a:t>
            </a:r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55437"/>
            <a:ext cx="1809508" cy="117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9487" y="714375"/>
            <a:ext cx="7858125" cy="71437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s-ES" sz="2500" b="1" dirty="0" smtClean="0"/>
              <a:t>METODOLOGIA: ACTIVIDADES          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9487" y="1484784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s-ES" sz="2400" dirty="0" smtClean="0"/>
          </a:p>
          <a:p>
            <a:pPr eaLnBrk="1" hangingPunct="1">
              <a:lnSpc>
                <a:spcPct val="90000"/>
              </a:lnSpc>
            </a:pPr>
            <a:r>
              <a:rPr lang="es-ES" sz="2400" dirty="0" smtClean="0"/>
              <a:t>Sesiones teórico/ prácticas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dirty="0" smtClean="0"/>
              <a:t>Tutorías  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dirty="0" smtClean="0"/>
              <a:t>Invitados especiales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dirty="0" smtClean="0"/>
              <a:t>Lecturas (bibliografía básica y/o de consulta)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dirty="0" smtClean="0"/>
              <a:t>Elaboración de un portafolio aprendizaje que reúne todas las </a:t>
            </a:r>
            <a:r>
              <a:rPr lang="es-ES" sz="2400" b="1" dirty="0" smtClean="0"/>
              <a:t>actividades de E y A</a:t>
            </a:r>
            <a:r>
              <a:rPr lang="es-ES" sz="2400" dirty="0" smtClean="0"/>
              <a:t>: </a:t>
            </a:r>
            <a:r>
              <a:rPr lang="es-ES" sz="2400" dirty="0"/>
              <a:t>a</a:t>
            </a:r>
            <a:r>
              <a:rPr lang="es-ES" sz="2400" dirty="0" smtClean="0"/>
              <a:t>limentado por la construcción de un </a:t>
            </a:r>
            <a:r>
              <a:rPr lang="es-ES" sz="2400" b="1" dirty="0" smtClean="0"/>
              <a:t>PLE </a:t>
            </a:r>
            <a:r>
              <a:rPr lang="es-ES" sz="2400" dirty="0" smtClean="0"/>
              <a:t>(Personal </a:t>
            </a:r>
            <a:r>
              <a:rPr lang="es-ES" sz="2400" dirty="0" err="1"/>
              <a:t>L</a:t>
            </a:r>
            <a:r>
              <a:rPr lang="es-ES" sz="2400" dirty="0" err="1" smtClean="0"/>
              <a:t>earning</a:t>
            </a:r>
            <a:r>
              <a:rPr lang="es-ES" sz="2400" dirty="0" smtClean="0"/>
              <a:t> </a:t>
            </a:r>
            <a:r>
              <a:rPr lang="es-ES" sz="2400" dirty="0" err="1" smtClean="0"/>
              <a:t>Enviroment</a:t>
            </a:r>
            <a:r>
              <a:rPr lang="es-ES" sz="2400" dirty="0" smtClean="0"/>
              <a:t>)</a:t>
            </a:r>
            <a:endParaRPr lang="es-E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s-ES" sz="2400" dirty="0"/>
              <a:t>Participación en debates en gran grupo </a:t>
            </a:r>
            <a:r>
              <a:rPr lang="es-ES" sz="2400" dirty="0" smtClean="0"/>
              <a:t>(pres y en línea)</a:t>
            </a:r>
            <a:endParaRPr lang="es-ES" sz="2400" dirty="0"/>
          </a:p>
          <a:p>
            <a:pPr eaLnBrk="1" hangingPunct="1">
              <a:lnSpc>
                <a:spcPct val="90000"/>
              </a:lnSpc>
            </a:pPr>
            <a:r>
              <a:rPr lang="es-ES" sz="2400" dirty="0" smtClean="0"/>
              <a:t>Análisis y producción de materiales digitales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dirty="0" smtClean="0"/>
              <a:t>Análisis de experiencias  y proyectos </a:t>
            </a:r>
            <a:endParaRPr lang="es-ES" sz="2000" dirty="0" smtClean="0"/>
          </a:p>
          <a:p>
            <a:pPr eaLnBrk="1" hangingPunct="1">
              <a:lnSpc>
                <a:spcPct val="90000"/>
              </a:lnSpc>
            </a:pPr>
            <a:endParaRPr lang="es-ES" sz="2400" i="1" dirty="0" smtClean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301208"/>
            <a:ext cx="2497460" cy="139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03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1" y="714375"/>
            <a:ext cx="8186092" cy="69840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s-ES" sz="2500" b="1" dirty="0" smtClean="0"/>
              <a:t>METODOLOGIA: </a:t>
            </a:r>
            <a:r>
              <a:rPr lang="es-ES" sz="2500" b="1" dirty="0"/>
              <a:t>C</a:t>
            </a:r>
            <a:r>
              <a:rPr lang="es-ES" sz="2500" b="1" dirty="0" smtClean="0"/>
              <a:t>onstrucción del PLE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s-ES" sz="2300" dirty="0" smtClean="0"/>
          </a:p>
          <a:p>
            <a:pPr eaLnBrk="1" hangingPunct="1">
              <a:lnSpc>
                <a:spcPct val="90000"/>
              </a:lnSpc>
            </a:pPr>
            <a:r>
              <a:rPr lang="es-ES" sz="2400" dirty="0" smtClean="0"/>
              <a:t>Utilización de herramientas para gestionar la información (localizar y acceder a materiales complementarios): marcadores sociales, buscadores genéricos y/o específicos, curación de contenidos, etc.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ES" sz="2400" dirty="0" smtClean="0"/>
          </a:p>
          <a:p>
            <a:pPr eaLnBrk="1" hangingPunct="1">
              <a:lnSpc>
                <a:spcPct val="90000"/>
              </a:lnSpc>
            </a:pPr>
            <a:r>
              <a:rPr lang="es-ES" sz="2400" dirty="0" smtClean="0"/>
              <a:t>Organización del PLE mediante </a:t>
            </a:r>
            <a:r>
              <a:rPr lang="es-ES" sz="2400" dirty="0" err="1" smtClean="0"/>
              <a:t>Symbaloo</a:t>
            </a:r>
            <a:r>
              <a:rPr lang="es-ES" sz="2400" dirty="0" smtClean="0"/>
              <a:t> o programa análogo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ES" sz="2400" dirty="0" smtClean="0"/>
          </a:p>
          <a:p>
            <a:pPr eaLnBrk="1" hangingPunct="1">
              <a:lnSpc>
                <a:spcPct val="90000"/>
              </a:lnSpc>
            </a:pPr>
            <a:r>
              <a:rPr lang="es-ES" sz="2400" dirty="0" smtClean="0"/>
              <a:t>Ampliación red personal de aprendizaje por la participación en </a:t>
            </a:r>
            <a:r>
              <a:rPr lang="es-ES" sz="2400" dirty="0"/>
              <a:t>comunidades virtuales o redes sociales vinculadas a la educación </a:t>
            </a:r>
          </a:p>
          <a:p>
            <a:pPr eaLnBrk="1" hangingPunct="1">
              <a:lnSpc>
                <a:spcPct val="90000"/>
              </a:lnSpc>
            </a:pPr>
            <a:endParaRPr lang="es-ES" sz="2300" dirty="0" smtClean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301208"/>
            <a:ext cx="2353444" cy="131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02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sz="3200" b="1" dirty="0" smtClean="0"/>
              <a:t/>
            </a:r>
            <a:br>
              <a:rPr lang="ca-ES" sz="3200" b="1" dirty="0" smtClean="0"/>
            </a:br>
            <a:r>
              <a:rPr lang="ca-ES" sz="2800" b="1" dirty="0" smtClean="0"/>
              <a:t>EVALUACIÓN</a:t>
            </a:r>
            <a:r>
              <a:rPr lang="es-ES" sz="2800" b="1" dirty="0" smtClean="0"/>
              <a:t/>
            </a:r>
            <a:br>
              <a:rPr lang="es-ES" sz="2800" b="1" dirty="0" smtClean="0"/>
            </a:br>
            <a:endParaRPr lang="es-ES" sz="28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122234"/>
              </p:ext>
            </p:extLst>
          </p:nvPr>
        </p:nvGraphicFramePr>
        <p:xfrm>
          <a:off x="1403648" y="1268760"/>
          <a:ext cx="6840760" cy="4645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0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4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5421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ACTIVIDAD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CARACTERÍSTICAS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VALOR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8795">
                <a:tc>
                  <a:txBody>
                    <a:bodyPr/>
                    <a:lstStyle/>
                    <a:p>
                      <a:pPr algn="ctr"/>
                      <a:endParaRPr lang="es-ES" b="1" dirty="0" smtClean="0"/>
                    </a:p>
                    <a:p>
                      <a:pPr algn="ctr"/>
                      <a:r>
                        <a:rPr lang="es-ES" b="1" dirty="0" smtClean="0"/>
                        <a:t>Portafolio de aprendizaje</a:t>
                      </a:r>
                      <a:r>
                        <a:rPr lang="es-ES" b="1" baseline="0" dirty="0" smtClean="0"/>
                        <a:t> digital</a:t>
                      </a:r>
                      <a:endParaRPr lang="es-E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Actividad individual.</a:t>
                      </a:r>
                      <a:r>
                        <a:rPr lang="es-ES" baseline="0" dirty="0" smtClean="0"/>
                        <a:t> R</a:t>
                      </a:r>
                      <a:r>
                        <a:rPr lang="es-ES" dirty="0" smtClean="0"/>
                        <a:t>eúne  evidencias y reflexiones sobre el aprendizaje</a:t>
                      </a:r>
                      <a:r>
                        <a:rPr lang="es-ES" baseline="0" dirty="0" smtClean="0"/>
                        <a:t> realizado (individual). Parcial: </a:t>
                      </a:r>
                      <a:r>
                        <a:rPr lang="es-ES" b="1" baseline="0" dirty="0" smtClean="0"/>
                        <a:t>12/11</a:t>
                      </a:r>
                      <a:r>
                        <a:rPr lang="es-ES" baseline="0" dirty="0" smtClean="0"/>
                        <a:t> Final: </a:t>
                      </a:r>
                      <a:r>
                        <a:rPr lang="es-ES" b="1" baseline="0" dirty="0" smtClean="0"/>
                        <a:t>28/1</a:t>
                      </a:r>
                      <a:endParaRPr lang="es-E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40%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450">
                <a:tc>
                  <a:txBody>
                    <a:bodyPr/>
                    <a:lstStyle/>
                    <a:p>
                      <a:pPr algn="ctr"/>
                      <a:endParaRPr lang="es-ES" b="1" dirty="0" smtClean="0"/>
                    </a:p>
                    <a:p>
                      <a:pPr algn="ctr"/>
                      <a:r>
                        <a:rPr lang="es-ES" b="1" dirty="0" smtClean="0"/>
                        <a:t>Proyecto de innovación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dirty="0" smtClean="0"/>
                    </a:p>
                    <a:p>
                      <a:pPr algn="l"/>
                      <a:r>
                        <a:rPr lang="es-ES" dirty="0" smtClean="0"/>
                        <a:t>Diseño y elaboración de un proyecto educativo que incorpore las TIC. </a:t>
                      </a:r>
                      <a:r>
                        <a:rPr lang="es-ES" baseline="0" dirty="0" smtClean="0"/>
                        <a:t>(grupal) </a:t>
                      </a:r>
                      <a:r>
                        <a:rPr lang="es-ES" b="0" baseline="0" dirty="0" smtClean="0"/>
                        <a:t>Presentación pública:  Final: </a:t>
                      </a:r>
                      <a:r>
                        <a:rPr lang="es-ES" b="1" baseline="0" dirty="0" smtClean="0"/>
                        <a:t>14/1 – 21/1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30%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774">
                <a:tc>
                  <a:txBody>
                    <a:bodyPr/>
                    <a:lstStyle/>
                    <a:p>
                      <a:pPr algn="ctr"/>
                      <a:endParaRPr lang="es-ES" b="1" baseline="0" dirty="0" smtClean="0"/>
                    </a:p>
                    <a:p>
                      <a:pPr algn="ctr"/>
                      <a:r>
                        <a:rPr lang="es-ES" b="1" baseline="0" dirty="0" smtClean="0"/>
                        <a:t>Ejercicio </a:t>
                      </a:r>
                      <a:r>
                        <a:rPr lang="es-ES" b="1" dirty="0" smtClean="0"/>
                        <a:t> escrito</a:t>
                      </a:r>
                      <a:r>
                        <a:rPr lang="es-ES" b="1" baseline="0" dirty="0" smtClean="0"/>
                        <a:t> de integración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Ejercicio de integración de todos los contenidos tratados (individual)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7/1 </a:t>
                      </a:r>
                      <a:r>
                        <a:rPr lang="es-E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Recuperación:</a:t>
                      </a:r>
                      <a:r>
                        <a:rPr lang="es-E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28/1 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30%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191773"/>
              </p:ext>
            </p:extLst>
          </p:nvPr>
        </p:nvGraphicFramePr>
        <p:xfrm>
          <a:off x="1403648" y="5914661"/>
          <a:ext cx="6840760" cy="549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val="1499319107"/>
                    </a:ext>
                  </a:extLst>
                </a:gridCol>
              </a:tblGrid>
              <a:tr h="549475">
                <a:tc>
                  <a:txBody>
                    <a:bodyPr/>
                    <a:lstStyle/>
                    <a:p>
                      <a:pPr algn="ctr"/>
                      <a:r>
                        <a:rPr lang="ca-ES" dirty="0" err="1" smtClean="0">
                          <a:solidFill>
                            <a:schemeClr val="tx1"/>
                          </a:solidFill>
                        </a:rPr>
                        <a:t>Todas</a:t>
                      </a:r>
                      <a:r>
                        <a:rPr lang="ca-ES" baseline="0" dirty="0" smtClean="0">
                          <a:solidFill>
                            <a:schemeClr val="tx1"/>
                          </a:solidFill>
                        </a:rPr>
                        <a:t> las </a:t>
                      </a:r>
                      <a:r>
                        <a:rPr lang="ca-ES" baseline="0" dirty="0" err="1" smtClean="0">
                          <a:solidFill>
                            <a:schemeClr val="tx1"/>
                          </a:solidFill>
                        </a:rPr>
                        <a:t>actividades</a:t>
                      </a:r>
                      <a:r>
                        <a:rPr lang="ca-ES" baseline="0" dirty="0" smtClean="0">
                          <a:solidFill>
                            <a:schemeClr val="tx1"/>
                          </a:solidFill>
                        </a:rPr>
                        <a:t> se </a:t>
                      </a:r>
                      <a:r>
                        <a:rPr lang="ca-ES" baseline="0" dirty="0" err="1" smtClean="0">
                          <a:solidFill>
                            <a:schemeClr val="tx1"/>
                          </a:solidFill>
                        </a:rPr>
                        <a:t>tienen</a:t>
                      </a:r>
                      <a:r>
                        <a:rPr lang="ca-ES" baseline="0" dirty="0" smtClean="0">
                          <a:solidFill>
                            <a:schemeClr val="tx1"/>
                          </a:solidFill>
                        </a:rPr>
                        <a:t> que aprovar con un </a:t>
                      </a:r>
                      <a:r>
                        <a:rPr lang="ca-ES" baseline="0" dirty="0" err="1" smtClean="0">
                          <a:solidFill>
                            <a:schemeClr val="tx1"/>
                          </a:solidFill>
                        </a:rPr>
                        <a:t>mínimo</a:t>
                      </a:r>
                      <a:r>
                        <a:rPr lang="ca-ES" baseline="0" dirty="0" smtClean="0">
                          <a:solidFill>
                            <a:schemeClr val="tx1"/>
                          </a:solidFill>
                        </a:rPr>
                        <a:t> de 5 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6966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sz="3200" b="1" dirty="0" smtClean="0"/>
              <a:t/>
            </a:r>
            <a:br>
              <a:rPr lang="ca-ES" sz="3200" b="1" dirty="0" smtClean="0"/>
            </a:br>
            <a:r>
              <a:rPr lang="ca-ES" sz="2800" b="1" dirty="0" smtClean="0"/>
              <a:t>PROYECTO DE INNOVACIÓN </a:t>
            </a:r>
            <a:r>
              <a:rPr lang="es-ES" sz="2800" b="1" dirty="0" smtClean="0"/>
              <a:t/>
            </a:r>
            <a:br>
              <a:rPr lang="es-ES" sz="2800" b="1" dirty="0" smtClean="0"/>
            </a:br>
            <a:endParaRPr lang="es-ES" sz="28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362432"/>
              </p:ext>
            </p:extLst>
          </p:nvPr>
        </p:nvGraphicFramePr>
        <p:xfrm>
          <a:off x="1331640" y="1412776"/>
          <a:ext cx="6912768" cy="4797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5421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INSTITUCIÓN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CARACTERÍSTICAS DEL PROYECTO 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4779">
                <a:tc>
                  <a:txBody>
                    <a:bodyPr/>
                    <a:lstStyle/>
                    <a:p>
                      <a:pPr algn="ctr"/>
                      <a:endParaRPr lang="es-ES" b="1" dirty="0" smtClean="0"/>
                    </a:p>
                    <a:p>
                      <a:pPr algn="ctr"/>
                      <a:r>
                        <a:rPr lang="es-ES" b="1" err="1" smtClean="0"/>
                        <a:t>Escola</a:t>
                      </a:r>
                      <a:r>
                        <a:rPr lang="es-ES" b="1" baseline="0" smtClean="0"/>
                        <a:t> Bellaterra</a:t>
                      </a:r>
                      <a:endParaRPr lang="es-E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b="0" dirty="0" smtClean="0"/>
                    </a:p>
                    <a:p>
                      <a:pPr algn="l"/>
                      <a:r>
                        <a:rPr lang="es-ES" b="0" dirty="0" smtClean="0"/>
                        <a:t>Diseño</a:t>
                      </a:r>
                      <a:r>
                        <a:rPr lang="es-ES" b="0" baseline="0" dirty="0" smtClean="0"/>
                        <a:t> conjunto de un proyecto </a:t>
                      </a:r>
                    </a:p>
                    <a:p>
                      <a:pPr algn="l"/>
                      <a:r>
                        <a:rPr lang="es-ES" b="0" baseline="0" dirty="0" smtClean="0"/>
                        <a:t>Apoyo al desarrollo de un proyecto con T (implementación parcial optativa)</a:t>
                      </a:r>
                      <a:endParaRPr lang="es-ES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s-ES" b="1" dirty="0" err="1" smtClean="0"/>
                        <a:t>Asociació</a:t>
                      </a:r>
                      <a:r>
                        <a:rPr lang="es-ES" b="1" dirty="0" smtClean="0"/>
                        <a:t> </a:t>
                      </a:r>
                    </a:p>
                    <a:p>
                      <a:pPr algn="ctr"/>
                      <a:r>
                        <a:rPr lang="es-ES" b="1" dirty="0" smtClean="0"/>
                        <a:t>La Gresca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b="0" dirty="0" smtClean="0"/>
                        <a:t>Diseño</a:t>
                      </a:r>
                      <a:r>
                        <a:rPr lang="es-ES" b="0" baseline="0" dirty="0" smtClean="0"/>
                        <a:t> conjunto de un proyecto (implementación parcial optativa)</a:t>
                      </a:r>
                      <a:endParaRPr lang="es-E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774">
                <a:tc>
                  <a:txBody>
                    <a:bodyPr/>
                    <a:lstStyle/>
                    <a:p>
                      <a:pPr algn="ctr"/>
                      <a:endParaRPr lang="es-ES" b="1" dirty="0" smtClean="0"/>
                    </a:p>
                    <a:p>
                      <a:pPr algn="ctr"/>
                      <a:r>
                        <a:rPr lang="es-ES" b="1" baseline="0" dirty="0" smtClean="0"/>
                        <a:t>Cronograma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b="1" dirty="0" smtClean="0"/>
                        <a:t>Formación de grupos</a:t>
                      </a:r>
                      <a:r>
                        <a:rPr lang="es-ES" dirty="0" smtClean="0"/>
                        <a:t>: principios de octubre</a:t>
                      </a:r>
                    </a:p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Primera toma</a:t>
                      </a:r>
                      <a:r>
                        <a:rPr lang="es-E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contacto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segunda mitad octubre</a:t>
                      </a:r>
                    </a:p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Elaboración proyecto y otras</a:t>
                      </a:r>
                      <a:r>
                        <a:rPr lang="es-E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tomas de contacto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noviembre-diciembre</a:t>
                      </a:r>
                    </a:p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Presentación</a:t>
                      </a:r>
                      <a:r>
                        <a:rPr lang="es-E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pública proyecto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15 y 22 de enero</a:t>
                      </a:r>
                    </a:p>
                    <a:p>
                      <a:r>
                        <a:rPr lang="es-E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Presentación escrita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29/1 </a:t>
                      </a:r>
                    </a:p>
                    <a:p>
                      <a:endParaRPr lang="es-E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8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50" y="785813"/>
            <a:ext cx="7400925" cy="64293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s-ES" sz="2500" b="1" dirty="0" smtClean="0"/>
              <a:t>CRITERIOS GENERALES DE EVALUACIÓN</a:t>
            </a:r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827584" y="1052736"/>
            <a:ext cx="7488832" cy="475252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a-ES" sz="2400" b="1" dirty="0" smtClean="0"/>
              <a:t>	</a:t>
            </a:r>
          </a:p>
          <a:p>
            <a:pPr eaLnBrk="1" hangingPunct="1">
              <a:buFont typeface="Arial" charset="0"/>
              <a:buNone/>
            </a:pPr>
            <a:endParaRPr lang="ca-ES" sz="2400" b="1" dirty="0" smtClean="0"/>
          </a:p>
          <a:p>
            <a:pPr lvl="0"/>
            <a:r>
              <a:rPr lang="es-ES" sz="2000" dirty="0" smtClean="0"/>
              <a:t>La adecuación de las propuestas y la profundidad del análisis.</a:t>
            </a:r>
          </a:p>
          <a:p>
            <a:pPr lvl="0"/>
            <a:r>
              <a:rPr lang="es-ES" sz="2000" dirty="0" smtClean="0"/>
              <a:t>Las fuentes, herramientas y recursos utilizados tanto para la búsqueda y gestión de información como para su presentación y elaboración. </a:t>
            </a:r>
          </a:p>
          <a:p>
            <a:pPr lvl="0"/>
            <a:r>
              <a:rPr lang="es-ES" sz="2000" dirty="0" smtClean="0"/>
              <a:t>El grado de elaboración de la información (construcción de conocimiento propio).</a:t>
            </a:r>
          </a:p>
          <a:p>
            <a:pPr lvl="0"/>
            <a:r>
              <a:rPr lang="es-ES" sz="2000" dirty="0" smtClean="0"/>
              <a:t>Los recursos expresivos para  la presentación del trabajo realizado.</a:t>
            </a:r>
          </a:p>
          <a:p>
            <a:pPr lvl="0"/>
            <a:r>
              <a:rPr lang="es-ES" sz="2000" dirty="0" smtClean="0"/>
              <a:t>Los elementos de auto-evaluación incorporados.</a:t>
            </a:r>
          </a:p>
          <a:p>
            <a:pPr lvl="0"/>
            <a:r>
              <a:rPr lang="es-ES" sz="2000" dirty="0" smtClean="0"/>
              <a:t>El uso adecuado de las guías proporcionadas para las prácticas.</a:t>
            </a:r>
          </a:p>
          <a:p>
            <a:pPr lvl="0"/>
            <a:r>
              <a:rPr lang="es-ES" sz="2000" dirty="0" smtClean="0"/>
              <a:t>La utilización de la bibliografía correspondiente para  desarrollar las diversas prácticas.</a:t>
            </a:r>
          </a:p>
          <a:p>
            <a:pPr lvl="0"/>
            <a:endParaRPr lang="es-ES" sz="2000" dirty="0" smtClean="0"/>
          </a:p>
          <a:p>
            <a:pPr lvl="0"/>
            <a:endParaRPr lang="es-ES" sz="2000" dirty="0" smtClean="0"/>
          </a:p>
          <a:p>
            <a:pPr eaLnBrk="1" hangingPunct="1">
              <a:buFont typeface="Arial" charset="0"/>
              <a:buNone/>
            </a:pPr>
            <a:endParaRPr lang="es-ES" sz="2900" dirty="0" smtClean="0"/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429</Words>
  <Application>Microsoft Office PowerPoint</Application>
  <PresentationFormat>Presentación en pantalla (4:3)</PresentationFormat>
  <Paragraphs>130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  TECNOLOGIES DE L’ APRENENTATGE I EL CONEIXEMENT </vt:lpstr>
      <vt:lpstr>OBJETIVOS</vt:lpstr>
      <vt:lpstr>CONTENIDOS I </vt:lpstr>
      <vt:lpstr>CONTENIDOS II  </vt:lpstr>
      <vt:lpstr>METODOLOGIA: ACTIVIDADES           </vt:lpstr>
      <vt:lpstr>METODOLOGIA: Construcción del PLE</vt:lpstr>
      <vt:lpstr> EVALUACIÓN </vt:lpstr>
      <vt:lpstr> PROYECTO DE INNOVACIÓN  </vt:lpstr>
      <vt:lpstr>CRITERIOS GENERALES DE EVALUACIÓN</vt:lpstr>
      <vt:lpstr>SOBRE EL PORTAFOLIO</vt:lpstr>
      <vt:lpstr>OTROS RECURSOS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COMUNICACIÓ I INTERACCIÓ EDUCATIVA</dc:title>
  <dc:creator>Alejandra</dc:creator>
  <cp:lastModifiedBy>Usuario de Windows</cp:lastModifiedBy>
  <cp:revision>81</cp:revision>
  <dcterms:created xsi:type="dcterms:W3CDTF">2009-09-12T14:38:54Z</dcterms:created>
  <dcterms:modified xsi:type="dcterms:W3CDTF">2019-09-09T10:07:34Z</dcterms:modified>
</cp:coreProperties>
</file>