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99" r:id="rId2"/>
    <p:sldId id="324" r:id="rId3"/>
    <p:sldId id="265" r:id="rId4"/>
    <p:sldId id="286" r:id="rId5"/>
    <p:sldId id="320" r:id="rId6"/>
    <p:sldId id="281" r:id="rId7"/>
    <p:sldId id="285"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3000" autoAdjust="0"/>
  </p:normalViewPr>
  <p:slideViewPr>
    <p:cSldViewPr>
      <p:cViewPr varScale="1">
        <p:scale>
          <a:sx n="73" d="100"/>
          <a:sy n="73" d="100"/>
        </p:scale>
        <p:origin x="129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invertIfNegative val="0"/>
          <c:cat>
            <c:strRef>
              <c:f>Hoja1!$A$2:$A$10</c:f>
              <c:strCache>
                <c:ptCount val="9"/>
                <c:pt idx="0">
                  <c:v>Búsqueda  información tareas escolares</c:v>
                </c:pt>
                <c:pt idx="1">
                  <c:v>Bajarse música, juegos, películas</c:v>
                </c:pt>
                <c:pt idx="2">
                  <c:v>Búsqueda  información intereses personales</c:v>
                </c:pt>
                <c:pt idx="3">
                  <c:v>Participar en chats</c:v>
                </c:pt>
                <c:pt idx="4">
                  <c:v>Comunicación amistades/familiares</c:v>
                </c:pt>
                <c:pt idx="5">
                  <c:v>Comunicación por temas escolares</c:v>
                </c:pt>
                <c:pt idx="6">
                  <c:v>Participar en foros/discusiones</c:v>
                </c:pt>
                <c:pt idx="7">
                  <c:v>Crear/modificar web personal</c:v>
                </c:pt>
                <c:pt idx="8">
                  <c:v>Comprar libros/música/otros</c:v>
                </c:pt>
              </c:strCache>
            </c:strRef>
          </c:cat>
          <c:val>
            <c:numRef>
              <c:f>Hoja1!$B$2:$B$10</c:f>
              <c:numCache>
                <c:formatCode>General</c:formatCode>
                <c:ptCount val="9"/>
                <c:pt idx="0">
                  <c:v>0.72000000000000108</c:v>
                </c:pt>
                <c:pt idx="1">
                  <c:v>0.58000000000000107</c:v>
                </c:pt>
                <c:pt idx="2">
                  <c:v>0.58000000000000107</c:v>
                </c:pt>
                <c:pt idx="3">
                  <c:v>0.52</c:v>
                </c:pt>
                <c:pt idx="4">
                  <c:v>0.5</c:v>
                </c:pt>
                <c:pt idx="5">
                  <c:v>0.28000000000000008</c:v>
                </c:pt>
                <c:pt idx="6">
                  <c:v>8.000000000000021E-2</c:v>
                </c:pt>
                <c:pt idx="7">
                  <c:v>5.0000000000000107E-2</c:v>
                </c:pt>
                <c:pt idx="8">
                  <c:v>4.0000000000000105E-2</c:v>
                </c:pt>
              </c:numCache>
            </c:numRef>
          </c:val>
          <c:extLst>
            <c:ext xmlns:c16="http://schemas.microsoft.com/office/drawing/2014/chart" uri="{C3380CC4-5D6E-409C-BE32-E72D297353CC}">
              <c16:uniqueId val="{00000000-D48C-4C96-8BE9-BBDFE6A74F9C}"/>
            </c:ext>
          </c:extLst>
        </c:ser>
        <c:dLbls>
          <c:showLegendKey val="0"/>
          <c:showVal val="0"/>
          <c:showCatName val="0"/>
          <c:showSerName val="0"/>
          <c:showPercent val="0"/>
          <c:showBubbleSize val="0"/>
        </c:dLbls>
        <c:gapWidth val="150"/>
        <c:axId val="678130128"/>
        <c:axId val="678130520"/>
      </c:barChart>
      <c:catAx>
        <c:axId val="678130128"/>
        <c:scaling>
          <c:orientation val="minMax"/>
        </c:scaling>
        <c:delete val="0"/>
        <c:axPos val="l"/>
        <c:numFmt formatCode="General" sourceLinked="0"/>
        <c:majorTickMark val="out"/>
        <c:minorTickMark val="none"/>
        <c:tickLblPos val="nextTo"/>
        <c:txPr>
          <a:bodyPr/>
          <a:lstStyle/>
          <a:p>
            <a:pPr>
              <a:defRPr sz="800" baseline="0">
                <a:latin typeface="Calibri" pitchFamily="34" charset="0"/>
              </a:defRPr>
            </a:pPr>
            <a:endParaRPr lang="es-ES"/>
          </a:p>
        </c:txPr>
        <c:crossAx val="678130520"/>
        <c:crosses val="autoZero"/>
        <c:auto val="1"/>
        <c:lblAlgn val="ctr"/>
        <c:lblOffset val="100"/>
        <c:noMultiLvlLbl val="0"/>
      </c:catAx>
      <c:valAx>
        <c:axId val="678130520"/>
        <c:scaling>
          <c:orientation val="minMax"/>
        </c:scaling>
        <c:delete val="0"/>
        <c:axPos val="b"/>
        <c:majorGridlines/>
        <c:numFmt formatCode="0%" sourceLinked="0"/>
        <c:majorTickMark val="out"/>
        <c:minorTickMark val="none"/>
        <c:tickLblPos val="nextTo"/>
        <c:crossAx val="678130128"/>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CC126E-981D-415B-8C32-B13CFA2B70C5}" type="datetimeFigureOut">
              <a:rPr lang="es-ES" smtClean="0"/>
              <a:pPr/>
              <a:t>19/09/2019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2DFB4C-DBC6-4AAC-B8D7-4A0455F16597}" type="slidenum">
              <a:rPr lang="es-ES" smtClean="0"/>
              <a:pPr/>
              <a:t>‹Nº›</a:t>
            </a:fld>
            <a:endParaRPr lang="es-ES"/>
          </a:p>
        </p:txBody>
      </p:sp>
    </p:spTree>
    <p:extLst>
      <p:ext uri="{BB962C8B-B14F-4D97-AF65-F5344CB8AC3E}">
        <p14:creationId xmlns:p14="http://schemas.microsoft.com/office/powerpoint/2010/main" val="3791887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User-generated_content" TargetMode="External"/><Relationship Id="rId13" Type="http://schemas.openxmlformats.org/officeDocument/2006/relationships/hyperlink" Target="http://en.wikipedia.org/wiki/Wiki" TargetMode="External"/><Relationship Id="rId18" Type="http://schemas.openxmlformats.org/officeDocument/2006/relationships/hyperlink" Target="http://en.wikipedia.org/wiki/Mashup_(web_application_hybrid)" TargetMode="External"/><Relationship Id="rId3" Type="http://schemas.openxmlformats.org/officeDocument/2006/relationships/hyperlink" Target="http://en.wikipedia.org/wiki/World_Wide_Web" TargetMode="External"/><Relationship Id="rId7" Type="http://schemas.openxmlformats.org/officeDocument/2006/relationships/hyperlink" Target="http://en.wikipedia.org/wiki/Social_media" TargetMode="External"/><Relationship Id="rId12" Type="http://schemas.openxmlformats.org/officeDocument/2006/relationships/hyperlink" Target="http://en.wikipedia.org/wiki/Blog" TargetMode="External"/><Relationship Id="rId17" Type="http://schemas.openxmlformats.org/officeDocument/2006/relationships/hyperlink" Target="http://en.wikipedia.org/wiki/Web_application" TargetMode="External"/><Relationship Id="rId2" Type="http://schemas.openxmlformats.org/officeDocument/2006/relationships/slide" Target="../slides/slide2.xml"/><Relationship Id="rId16" Type="http://schemas.openxmlformats.org/officeDocument/2006/relationships/hyperlink" Target="http://en.wikipedia.org/wiki/Web_service" TargetMode="External"/><Relationship Id="rId1" Type="http://schemas.openxmlformats.org/officeDocument/2006/relationships/notesMaster" Target="../notesMasters/notesMaster1.xml"/><Relationship Id="rId6" Type="http://schemas.openxmlformats.org/officeDocument/2006/relationships/hyperlink" Target="http://en.wikipedia.org/wiki/Web_2.0" TargetMode="External"/><Relationship Id="rId11" Type="http://schemas.openxmlformats.org/officeDocument/2006/relationships/hyperlink" Target="http://en.wikipedia.org/wiki/Social_networking_site" TargetMode="External"/><Relationship Id="rId5" Type="http://schemas.openxmlformats.org/officeDocument/2006/relationships/hyperlink" Target="http://en.wikipedia.org/wiki/O'Reilly_Media" TargetMode="External"/><Relationship Id="rId15" Type="http://schemas.openxmlformats.org/officeDocument/2006/relationships/hyperlink" Target="http://en.wikipedia.org/wiki/Video_sharing" TargetMode="External"/><Relationship Id="rId10" Type="http://schemas.openxmlformats.org/officeDocument/2006/relationships/hyperlink" Target="http://en.wikipedia.org/wiki/Content_(media_and_publishing)" TargetMode="External"/><Relationship Id="rId19" Type="http://schemas.openxmlformats.org/officeDocument/2006/relationships/hyperlink" Target="http://en.wikipedia.org/wiki/Sir_Tim_Berners-Lee" TargetMode="External"/><Relationship Id="rId4" Type="http://schemas.openxmlformats.org/officeDocument/2006/relationships/hyperlink" Target="http://en.wikipedia.org/wiki/Tim_O'Reilly" TargetMode="External"/><Relationship Id="rId9" Type="http://schemas.openxmlformats.org/officeDocument/2006/relationships/hyperlink" Target="http://en.wikipedia.org/wiki/Virtual_community" TargetMode="External"/><Relationship Id="rId14" Type="http://schemas.openxmlformats.org/officeDocument/2006/relationships/hyperlink" Target="http://en.wikipedia.org/wiki/Folksonom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20000"/>
          </a:bodyPr>
          <a:lstStyle/>
          <a:p>
            <a:r>
              <a:rPr lang="en-US" sz="1200" b="0" i="0" kern="1200" dirty="0" smtClean="0">
                <a:solidFill>
                  <a:schemeClr val="tx1"/>
                </a:solidFill>
                <a:effectLst/>
                <a:latin typeface="+mn-lt"/>
                <a:ea typeface="+mn-ea"/>
                <a:cs typeface="+mn-cs"/>
              </a:rPr>
              <a:t>If you say to you</a:t>
            </a:r>
            <a:r>
              <a:rPr lang="en-US" sz="1200" b="0" i="0" kern="1200" baseline="0" dirty="0" smtClean="0">
                <a:solidFill>
                  <a:schemeClr val="tx1"/>
                </a:solidFill>
                <a:effectLst/>
                <a:latin typeface="+mn-lt"/>
                <a:ea typeface="+mn-ea"/>
                <a:cs typeface="+mn-cs"/>
              </a:rPr>
              <a:t> “web” or WWW you have an idea about what I am talking about… A place on Internet, full of information, links to computer aver the world… But If  I say to you “social web or web 2.0.? What do you think It is… What ¡s the first idea that come to you… In other words What do you think is the main difference between web 1 and web 2? For example, Monica what do you think about?</a:t>
            </a:r>
          </a:p>
          <a:p>
            <a:r>
              <a:rPr lang="en-US" sz="1200" b="0" i="0" kern="1200" baseline="0" dirty="0" smtClean="0">
                <a:solidFill>
                  <a:schemeClr val="tx1"/>
                </a:solidFill>
                <a:effectLst/>
                <a:latin typeface="+mn-lt"/>
                <a:ea typeface="+mn-ea"/>
                <a:cs typeface="+mn-cs"/>
              </a:rPr>
              <a:t>Perfect, the main features is the possibility to publish information </a:t>
            </a:r>
            <a:r>
              <a:rPr lang="en-US" sz="1200" b="0" i="0" kern="1200" baseline="0" dirty="0" err="1" smtClean="0">
                <a:solidFill>
                  <a:schemeClr val="tx1"/>
                </a:solidFill>
                <a:effectLst/>
                <a:latin typeface="+mn-lt"/>
                <a:ea typeface="+mn-ea"/>
                <a:cs typeface="+mn-cs"/>
              </a:rPr>
              <a:t>easyly</a:t>
            </a:r>
            <a:r>
              <a:rPr lang="en-US" sz="1200" b="0" i="0" kern="1200" baseline="0" dirty="0" smtClean="0">
                <a:solidFill>
                  <a:schemeClr val="tx1"/>
                </a:solidFill>
                <a:effectLst/>
                <a:latin typeface="+mn-lt"/>
                <a:ea typeface="+mn-ea"/>
                <a:cs typeface="+mn-cs"/>
              </a:rPr>
              <a:t>. I mean without to much technical knowledge…  Look at this pictures or diagrams: </a:t>
            </a:r>
          </a:p>
          <a:p>
            <a:r>
              <a:rPr lang="en-US" sz="1200" b="0" i="0" kern="1200" baseline="0" dirty="0" smtClean="0">
                <a:solidFill>
                  <a:schemeClr val="tx1"/>
                </a:solidFill>
                <a:effectLst/>
                <a:latin typeface="+mn-lt"/>
                <a:ea typeface="+mn-ea"/>
                <a:cs typeface="+mn-cs"/>
              </a:rPr>
              <a:t>In this first image you can see here, above, the published contents or the  the web sites represented as a cloud… Here below you can see the web users … On the right you can see in web 2.0. the same… here the published contents and below the users There is a clear difference of amount of  contents and number of users… Why ? Because in this first web only publish contents few people who has an specific technical content to do that. In this second  kind of web, in web social you and me and almost everybody could publish information without more specific technical knowledge… Look at this second picture: you can see as In web 1.0. we have a person who produce contents and other one who access to this content. In the second web  anyone can produce and access at the same time but also you can interact with information from other users creating a social network. It is the reason to call this web: social web. You could publish  opinions or whatever you want related to an specific content, information, etc. And you could  publish information because of I don’t need specific technical knowledge to do that. The web is made in a different way that web 1. </a:t>
            </a: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Web 2.0</a:t>
            </a:r>
            <a:r>
              <a:rPr lang="en-US" sz="1200" b="0" i="0" kern="1200" dirty="0" smtClean="0">
                <a:solidFill>
                  <a:schemeClr val="tx1"/>
                </a:solidFill>
                <a:effectLst/>
                <a:latin typeface="+mn-lt"/>
                <a:ea typeface="+mn-ea"/>
                <a:cs typeface="+mn-cs"/>
              </a:rPr>
              <a:t> describes </a:t>
            </a:r>
            <a:r>
              <a:rPr lang="en-US" sz="1200" b="0" i="0" u="none" strike="noStrike" kern="1200" dirty="0" smtClean="0">
                <a:solidFill>
                  <a:schemeClr val="tx1"/>
                </a:solidFill>
                <a:effectLst/>
                <a:latin typeface="+mn-lt"/>
                <a:ea typeface="+mn-ea"/>
                <a:cs typeface="+mn-cs"/>
                <a:hlinkClick r:id="rId3" tooltip="World Wide Web"/>
              </a:rPr>
              <a:t>World Wide Web</a:t>
            </a:r>
            <a:r>
              <a:rPr lang="en-US" sz="1200" b="0" i="0" kern="1200" dirty="0" smtClean="0">
                <a:solidFill>
                  <a:schemeClr val="tx1"/>
                </a:solidFill>
                <a:effectLst/>
                <a:latin typeface="+mn-lt"/>
                <a:ea typeface="+mn-ea"/>
                <a:cs typeface="+mn-cs"/>
              </a:rPr>
              <a:t> sites that use technology beyond the static pages of earlier Web sites. The term was coined in 1999 by Darcy </a:t>
            </a:r>
            <a:r>
              <a:rPr lang="en-US" sz="1200" b="0" i="0" kern="1200" dirty="0" err="1" smtClean="0">
                <a:solidFill>
                  <a:schemeClr val="tx1"/>
                </a:solidFill>
                <a:effectLst/>
                <a:latin typeface="+mn-lt"/>
                <a:ea typeface="+mn-ea"/>
                <a:cs typeface="+mn-cs"/>
              </a:rPr>
              <a:t>DiNucci</a:t>
            </a:r>
            <a:r>
              <a:rPr lang="en-US" sz="1200" b="0" i="0" kern="1200" dirty="0" smtClean="0">
                <a:solidFill>
                  <a:schemeClr val="tx1"/>
                </a:solidFill>
                <a:effectLst/>
                <a:latin typeface="+mn-lt"/>
                <a:ea typeface="+mn-ea"/>
                <a:cs typeface="+mn-cs"/>
              </a:rPr>
              <a:t> and was popularized by </a:t>
            </a:r>
            <a:r>
              <a:rPr lang="en-US" sz="1200" b="0" i="0" u="none" strike="noStrike" kern="1200" dirty="0" smtClean="0">
                <a:solidFill>
                  <a:schemeClr val="tx1"/>
                </a:solidFill>
                <a:effectLst/>
                <a:latin typeface="+mn-lt"/>
                <a:ea typeface="+mn-ea"/>
                <a:cs typeface="+mn-cs"/>
                <a:hlinkClick r:id="rId4" tooltip="Tim O'Reilly"/>
              </a:rPr>
              <a:t>Tim O'Reilly</a:t>
            </a:r>
            <a:r>
              <a:rPr lang="en-US" sz="1200" b="0" i="0" kern="1200" dirty="0" smtClean="0">
                <a:solidFill>
                  <a:schemeClr val="tx1"/>
                </a:solidFill>
                <a:effectLst/>
                <a:latin typeface="+mn-lt"/>
                <a:ea typeface="+mn-ea"/>
                <a:cs typeface="+mn-cs"/>
              </a:rPr>
              <a:t> at the </a:t>
            </a:r>
            <a:r>
              <a:rPr lang="en-US" sz="1200" b="0" i="0" u="none" strike="noStrike" kern="1200" dirty="0" smtClean="0">
                <a:solidFill>
                  <a:schemeClr val="tx1"/>
                </a:solidFill>
                <a:effectLst/>
                <a:latin typeface="+mn-lt"/>
                <a:ea typeface="+mn-ea"/>
                <a:cs typeface="+mn-cs"/>
                <a:hlinkClick r:id="rId5" tooltip="O'Reilly Media"/>
              </a:rPr>
              <a:t>O'Reilly Media</a:t>
            </a:r>
            <a:r>
              <a:rPr lang="en-US" sz="1200" b="0" i="0" kern="1200" dirty="0" smtClean="0">
                <a:solidFill>
                  <a:schemeClr val="tx1"/>
                </a:solidFill>
                <a:effectLst/>
                <a:latin typeface="+mn-lt"/>
                <a:ea typeface="+mn-ea"/>
                <a:cs typeface="+mn-cs"/>
              </a:rPr>
              <a:t> Web 2.0 conference in late 2004.</a:t>
            </a:r>
            <a:r>
              <a:rPr lang="en-US" sz="1200" b="0" i="0" u="none" strike="noStrike" kern="1200" baseline="30000" dirty="0" smtClean="0">
                <a:solidFill>
                  <a:schemeClr val="tx1"/>
                </a:solidFill>
                <a:effectLst/>
                <a:latin typeface="+mn-lt"/>
                <a:ea typeface="+mn-ea"/>
                <a:cs typeface="+mn-cs"/>
                <a:hlinkClick r:id="rId6"/>
              </a:rPr>
              <a:t>[1][2]</a:t>
            </a:r>
            <a:r>
              <a:rPr lang="en-US" sz="1200" b="0" i="0" kern="1200" dirty="0" smtClean="0">
                <a:solidFill>
                  <a:schemeClr val="tx1"/>
                </a:solidFill>
                <a:effectLst/>
                <a:latin typeface="+mn-lt"/>
                <a:ea typeface="+mn-ea"/>
                <a:cs typeface="+mn-cs"/>
              </a:rPr>
              <a:t> Although Web 2.0 suggests a new version of the </a:t>
            </a:r>
            <a:r>
              <a:rPr lang="en-US" sz="1200" b="0" i="0" u="none" strike="noStrike" kern="1200" dirty="0" smtClean="0">
                <a:solidFill>
                  <a:schemeClr val="tx1"/>
                </a:solidFill>
                <a:effectLst/>
                <a:latin typeface="+mn-lt"/>
                <a:ea typeface="+mn-ea"/>
                <a:cs typeface="+mn-cs"/>
                <a:hlinkClick r:id="rId3" tooltip="World Wide Web"/>
              </a:rPr>
              <a:t>World Wide Web</a:t>
            </a:r>
            <a:r>
              <a:rPr lang="en-US" sz="1200" b="0" i="0" kern="1200" dirty="0" smtClean="0">
                <a:solidFill>
                  <a:schemeClr val="tx1"/>
                </a:solidFill>
                <a:effectLst/>
                <a:latin typeface="+mn-lt"/>
                <a:ea typeface="+mn-ea"/>
                <a:cs typeface="+mn-cs"/>
              </a:rPr>
              <a:t>, it does not refer to an update to any technical specification, but rather to cumulative changes in the way Web pages are made and used.</a:t>
            </a:r>
          </a:p>
          <a:p>
            <a:r>
              <a:rPr lang="en-US" sz="1200" b="0" i="0" kern="1200" dirty="0" smtClean="0">
                <a:solidFill>
                  <a:schemeClr val="tx1"/>
                </a:solidFill>
                <a:effectLst/>
                <a:latin typeface="+mn-lt"/>
                <a:ea typeface="+mn-ea"/>
                <a:cs typeface="+mn-cs"/>
              </a:rPr>
              <a:t>A Web 2.0 site may allow users to interact and collaborate with each other in a </a:t>
            </a:r>
            <a:r>
              <a:rPr lang="en-US" sz="1200" b="0" i="0" u="none" strike="noStrike" kern="1200" dirty="0" smtClean="0">
                <a:solidFill>
                  <a:schemeClr val="tx1"/>
                </a:solidFill>
                <a:effectLst/>
                <a:latin typeface="+mn-lt"/>
                <a:ea typeface="+mn-ea"/>
                <a:cs typeface="+mn-cs"/>
                <a:hlinkClick r:id="rId7" tooltip="Social media"/>
              </a:rPr>
              <a:t>social media</a:t>
            </a:r>
            <a:r>
              <a:rPr lang="en-US" sz="1200" b="0" i="0" kern="1200" dirty="0" smtClean="0">
                <a:solidFill>
                  <a:schemeClr val="tx1"/>
                </a:solidFill>
                <a:effectLst/>
                <a:latin typeface="+mn-lt"/>
                <a:ea typeface="+mn-ea"/>
                <a:cs typeface="+mn-cs"/>
              </a:rPr>
              <a:t> dialogue as creators of </a:t>
            </a:r>
            <a:r>
              <a:rPr lang="en-US" sz="1200" b="0" i="0" u="none" strike="noStrike" kern="1200" dirty="0" smtClean="0">
                <a:solidFill>
                  <a:schemeClr val="tx1"/>
                </a:solidFill>
                <a:effectLst/>
                <a:latin typeface="+mn-lt"/>
                <a:ea typeface="+mn-ea"/>
                <a:cs typeface="+mn-cs"/>
                <a:hlinkClick r:id="rId8" tooltip="User-generated content"/>
              </a:rPr>
              <a:t>user-generated content</a:t>
            </a:r>
            <a:r>
              <a:rPr lang="en-US" sz="1200" b="0" i="0" kern="1200" dirty="0" smtClean="0">
                <a:solidFill>
                  <a:schemeClr val="tx1"/>
                </a:solidFill>
                <a:effectLst/>
                <a:latin typeface="+mn-lt"/>
                <a:ea typeface="+mn-ea"/>
                <a:cs typeface="+mn-cs"/>
              </a:rPr>
              <a:t> in a </a:t>
            </a:r>
            <a:r>
              <a:rPr lang="en-US" sz="1200" b="0" i="0" u="none" strike="noStrike" kern="1200" dirty="0" smtClean="0">
                <a:solidFill>
                  <a:schemeClr val="tx1"/>
                </a:solidFill>
                <a:effectLst/>
                <a:latin typeface="+mn-lt"/>
                <a:ea typeface="+mn-ea"/>
                <a:cs typeface="+mn-cs"/>
                <a:hlinkClick r:id="rId9" tooltip="Virtual community"/>
              </a:rPr>
              <a:t>virtual community</a:t>
            </a:r>
            <a:r>
              <a:rPr lang="en-US" sz="1200" b="0" i="0" kern="1200" dirty="0" smtClean="0">
                <a:solidFill>
                  <a:schemeClr val="tx1"/>
                </a:solidFill>
                <a:effectLst/>
                <a:latin typeface="+mn-lt"/>
                <a:ea typeface="+mn-ea"/>
                <a:cs typeface="+mn-cs"/>
              </a:rPr>
              <a:t>, in contrast to Web sites where people are limited to the passive viewing </a:t>
            </a:r>
            <a:r>
              <a:rPr lang="en-US" sz="1200" b="0" i="0" kern="1200" dirty="0" err="1" smtClean="0">
                <a:solidFill>
                  <a:schemeClr val="tx1"/>
                </a:solidFill>
                <a:effectLst/>
                <a:latin typeface="+mn-lt"/>
                <a:ea typeface="+mn-ea"/>
                <a:cs typeface="+mn-cs"/>
              </a:rPr>
              <a:t>of</a:t>
            </a:r>
            <a:r>
              <a:rPr lang="en-US" sz="1200" b="0" i="0" u="none" strike="noStrike" kern="1200" dirty="0" err="1" smtClean="0">
                <a:solidFill>
                  <a:schemeClr val="tx1"/>
                </a:solidFill>
                <a:effectLst/>
                <a:latin typeface="+mn-lt"/>
                <a:ea typeface="+mn-ea"/>
                <a:cs typeface="+mn-cs"/>
                <a:hlinkClick r:id="rId10" tooltip="Content (media and publishing)"/>
              </a:rPr>
              <a:t>content</a:t>
            </a:r>
            <a:r>
              <a:rPr lang="en-US" sz="1200" b="0" i="0" kern="1200" dirty="0" smtClean="0">
                <a:solidFill>
                  <a:schemeClr val="tx1"/>
                </a:solidFill>
                <a:effectLst/>
                <a:latin typeface="+mn-lt"/>
                <a:ea typeface="+mn-ea"/>
                <a:cs typeface="+mn-cs"/>
              </a:rPr>
              <a:t>. Examples of Web 2.0 include </a:t>
            </a:r>
            <a:r>
              <a:rPr lang="en-US" sz="1200" b="0" i="0" u="none" strike="noStrike" kern="1200" dirty="0" smtClean="0">
                <a:solidFill>
                  <a:schemeClr val="tx1"/>
                </a:solidFill>
                <a:effectLst/>
                <a:latin typeface="+mn-lt"/>
                <a:ea typeface="+mn-ea"/>
                <a:cs typeface="+mn-cs"/>
                <a:hlinkClick r:id="rId11" tooltip="Social networking site"/>
              </a:rPr>
              <a:t>social networking sites</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2" tooltip="Blog"/>
              </a:rPr>
              <a:t>blogs</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3" tooltip="Wiki"/>
              </a:rPr>
              <a:t>wikis</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4" tooltip="Folksonomy"/>
              </a:rPr>
              <a:t>folksonomies</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5" tooltip="Video sharing"/>
              </a:rPr>
              <a:t>video sharing</a:t>
            </a:r>
            <a:r>
              <a:rPr lang="en-US" sz="1200" b="0" i="0" kern="1200" dirty="0" smtClean="0">
                <a:solidFill>
                  <a:schemeClr val="tx1"/>
                </a:solidFill>
                <a:effectLst/>
                <a:latin typeface="+mn-lt"/>
                <a:ea typeface="+mn-ea"/>
                <a:cs typeface="+mn-cs"/>
              </a:rPr>
              <a:t> sites, </a:t>
            </a:r>
            <a:r>
              <a:rPr lang="en-US" sz="1200" b="0" i="0" u="none" strike="noStrike" kern="1200" dirty="0" smtClean="0">
                <a:solidFill>
                  <a:schemeClr val="tx1"/>
                </a:solidFill>
                <a:effectLst/>
                <a:latin typeface="+mn-lt"/>
                <a:ea typeface="+mn-ea"/>
                <a:cs typeface="+mn-cs"/>
                <a:hlinkClick r:id="rId16" tooltip="Web service"/>
              </a:rPr>
              <a:t>hosted services</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7" tooltip="Web application"/>
              </a:rPr>
              <a:t>Web applications</a:t>
            </a:r>
            <a:r>
              <a:rPr lang="en-US" sz="1200" b="0" i="0" kern="1200" dirty="0" smtClean="0">
                <a:solidFill>
                  <a:schemeClr val="tx1"/>
                </a:solidFill>
                <a:effectLst/>
                <a:latin typeface="+mn-lt"/>
                <a:ea typeface="+mn-ea"/>
                <a:cs typeface="+mn-cs"/>
              </a:rPr>
              <a:t>, and </a:t>
            </a:r>
            <a:r>
              <a:rPr lang="en-US" sz="1200" b="0" i="0" u="none" strike="noStrike" kern="1200" dirty="0" err="1" smtClean="0">
                <a:solidFill>
                  <a:schemeClr val="tx1"/>
                </a:solidFill>
                <a:effectLst/>
                <a:latin typeface="+mn-lt"/>
                <a:ea typeface="+mn-ea"/>
                <a:cs typeface="+mn-cs"/>
                <a:hlinkClick r:id="rId18" tooltip="Mashup (web application hybrid)"/>
              </a:rPr>
              <a:t>mashups</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6"/>
              </a:rPr>
              <a:t>[3]</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Whether Web 2.0 is substantively different from prior Web technologies has been challenged by World Wide Web </a:t>
            </a:r>
            <a:r>
              <a:rPr lang="en-US" sz="1200" b="0" i="0" kern="1200" dirty="0" err="1" smtClean="0">
                <a:solidFill>
                  <a:schemeClr val="tx1"/>
                </a:solidFill>
                <a:effectLst/>
                <a:latin typeface="+mn-lt"/>
                <a:ea typeface="+mn-ea"/>
                <a:cs typeface="+mn-cs"/>
              </a:rPr>
              <a:t>inventor</a:t>
            </a:r>
            <a:r>
              <a:rPr lang="en-US" sz="1200" b="0" i="0" u="none" strike="noStrike" kern="1200" dirty="0" err="1" smtClean="0">
                <a:solidFill>
                  <a:schemeClr val="tx1"/>
                </a:solidFill>
                <a:effectLst/>
                <a:latin typeface="+mn-lt"/>
                <a:ea typeface="+mn-ea"/>
                <a:cs typeface="+mn-cs"/>
                <a:hlinkClick r:id="rId19" tooltip="Sir Tim Berners-Lee"/>
              </a:rPr>
              <a:t>Sir</a:t>
            </a:r>
            <a:r>
              <a:rPr lang="en-US" sz="1200" b="0" i="0" u="none" strike="noStrike" kern="1200" dirty="0" smtClean="0">
                <a:solidFill>
                  <a:schemeClr val="tx1"/>
                </a:solidFill>
                <a:effectLst/>
                <a:latin typeface="+mn-lt"/>
                <a:ea typeface="+mn-ea"/>
                <a:cs typeface="+mn-cs"/>
                <a:hlinkClick r:id="rId19" tooltip="Sir Tim Berners-Lee"/>
              </a:rPr>
              <a:t> Tim Berners-Lee</a:t>
            </a:r>
            <a:r>
              <a:rPr lang="en-US" sz="1200" b="0" i="0" kern="1200" dirty="0" smtClean="0">
                <a:solidFill>
                  <a:schemeClr val="tx1"/>
                </a:solidFill>
                <a:effectLst/>
                <a:latin typeface="+mn-lt"/>
                <a:ea typeface="+mn-ea"/>
                <a:cs typeface="+mn-cs"/>
              </a:rPr>
              <a:t>, who describes the term as jargon.</a:t>
            </a:r>
            <a:r>
              <a:rPr lang="en-US" sz="1200" b="0" i="0" u="none" strike="noStrike" kern="1200" baseline="30000" dirty="0" smtClean="0">
                <a:solidFill>
                  <a:schemeClr val="tx1"/>
                </a:solidFill>
                <a:effectLst/>
                <a:latin typeface="+mn-lt"/>
                <a:ea typeface="+mn-ea"/>
                <a:cs typeface="+mn-cs"/>
                <a:hlinkClick r:id="rId6"/>
              </a:rPr>
              <a:t>[4]</a:t>
            </a:r>
            <a:r>
              <a:rPr lang="en-US" sz="1200" b="0" i="0" kern="1200" dirty="0" smtClean="0">
                <a:solidFill>
                  <a:schemeClr val="tx1"/>
                </a:solidFill>
                <a:effectLst/>
                <a:latin typeface="+mn-lt"/>
                <a:ea typeface="+mn-ea"/>
                <a:cs typeface="+mn-cs"/>
              </a:rPr>
              <a:t> His original vision of the Web was "a collaborative medium, a place where we [could] all meet and read and write".</a:t>
            </a:r>
            <a:r>
              <a:rPr lang="en-US" sz="1200" b="0" i="0" u="none" strike="noStrike" kern="1200" baseline="30000" dirty="0" smtClean="0">
                <a:solidFill>
                  <a:schemeClr val="tx1"/>
                </a:solidFill>
                <a:effectLst/>
                <a:latin typeface="+mn-lt"/>
                <a:ea typeface="+mn-ea"/>
                <a:cs typeface="+mn-cs"/>
                <a:hlinkClick r:id="rId6"/>
              </a:rPr>
              <a:t>[5][6]</a:t>
            </a:r>
            <a:endParaRPr lang="en-US" sz="1200" b="0" i="0" kern="1200" dirty="0" smtClean="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572DFB4C-DBC6-4AAC-B8D7-4A0455F16597}" type="slidenum">
              <a:rPr lang="es-ES" smtClean="0"/>
              <a:pPr/>
              <a:t>2</a:t>
            </a:fld>
            <a:endParaRPr lang="es-ES"/>
          </a:p>
        </p:txBody>
      </p:sp>
    </p:spTree>
    <p:extLst>
      <p:ext uri="{BB962C8B-B14F-4D97-AF65-F5344CB8AC3E}">
        <p14:creationId xmlns:p14="http://schemas.microsoft.com/office/powerpoint/2010/main" val="1048723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72DFB4C-DBC6-4AAC-B8D7-4A0455F16597}" type="slidenum">
              <a:rPr lang="es-ES" smtClean="0"/>
              <a:pPr/>
              <a:t>3</a:t>
            </a:fld>
            <a:endParaRPr lang="es-ES"/>
          </a:p>
        </p:txBody>
      </p:sp>
    </p:spTree>
    <p:extLst>
      <p:ext uri="{BB962C8B-B14F-4D97-AF65-F5344CB8AC3E}">
        <p14:creationId xmlns:p14="http://schemas.microsoft.com/office/powerpoint/2010/main" val="2620275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57200" y="6072207"/>
            <a:ext cx="1971660" cy="142876"/>
          </a:xfrm>
        </p:spPr>
        <p:txBody>
          <a:bodyPr/>
          <a:lstStyle>
            <a:lvl1pPr>
              <a:defRPr>
                <a:solidFill>
                  <a:schemeClr val="tx1"/>
                </a:solidFill>
              </a:defRPr>
            </a:lvl1pPr>
          </a:lstStyle>
          <a:p>
            <a:r>
              <a:rPr lang="es-ES" dirty="0" smtClean="0"/>
              <a:t>PROYECTO DOCENTE </a:t>
            </a:r>
            <a:endParaRPr lang="es-ES" dirty="0"/>
          </a:p>
        </p:txBody>
      </p:sp>
      <p:sp>
        <p:nvSpPr>
          <p:cNvPr id="5" name="4 Marcador de pie de página"/>
          <p:cNvSpPr>
            <a:spLocks noGrp="1"/>
          </p:cNvSpPr>
          <p:nvPr>
            <p:ph type="ftr" sz="quarter" idx="11"/>
          </p:nvPr>
        </p:nvSpPr>
        <p:spPr>
          <a:xfrm>
            <a:off x="3124200" y="6000769"/>
            <a:ext cx="2662246" cy="214313"/>
          </a:xfrm>
        </p:spPr>
        <p:txBody>
          <a:bodyPr/>
          <a:lstStyle>
            <a:lvl1pPr>
              <a:defRPr>
                <a:solidFill>
                  <a:schemeClr val="tx1"/>
                </a:solidFill>
              </a:defRPr>
            </a:lvl1pPr>
          </a:lstStyle>
          <a:p>
            <a:r>
              <a:rPr lang="es-ES" dirty="0" err="1" smtClean="0"/>
              <a:t>Area</a:t>
            </a:r>
            <a:r>
              <a:rPr lang="es-ES" dirty="0" smtClean="0"/>
              <a:t> </a:t>
            </a:r>
            <a:endParaRPr lang="es-ES" dirty="0"/>
          </a:p>
        </p:txBody>
      </p:sp>
      <p:sp>
        <p:nvSpPr>
          <p:cNvPr id="6" name="5 Marcador de número de diapositiva"/>
          <p:cNvSpPr>
            <a:spLocks noGrp="1"/>
          </p:cNvSpPr>
          <p:nvPr>
            <p:ph type="sldNum" sz="quarter" idx="12"/>
          </p:nvPr>
        </p:nvSpPr>
        <p:spPr>
          <a:xfrm>
            <a:off x="6572264" y="5857892"/>
            <a:ext cx="2019328" cy="501650"/>
          </a:xfrm>
        </p:spPr>
        <p:txBody>
          <a:bodyPr/>
          <a:lstStyle>
            <a:lvl1pPr>
              <a:defRPr>
                <a:solidFill>
                  <a:schemeClr val="tx1"/>
                </a:solidFill>
              </a:defRPr>
            </a:lvl1pPr>
          </a:lstStyle>
          <a:p>
            <a:r>
              <a:rPr lang="es-ES" dirty="0" smtClean="0"/>
              <a:t>Perfil </a:t>
            </a:r>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8BA24B7-ABB9-408A-A6B7-090AD5DB5410}" type="datetimeFigureOut">
              <a:rPr lang="es-ES" smtClean="0"/>
              <a:pPr/>
              <a:t>19/09/2019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9F606A1-9DDF-4DF7-8B5E-1C38E4787D8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8BA24B7-ABB9-408A-A6B7-090AD5DB5410}" type="datetimeFigureOut">
              <a:rPr lang="es-ES" smtClean="0"/>
              <a:pPr/>
              <a:t>19/09/2019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9F606A1-9DDF-4DF7-8B5E-1C38E4787D88}"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7526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648200" y="17526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5876925"/>
            <a:ext cx="2530475" cy="844550"/>
          </a:xfrm>
        </p:spPr>
        <p:txBody>
          <a:bodyPr/>
          <a:lstStyle>
            <a:lvl1pPr>
              <a:defRPr/>
            </a:lvl1pPr>
          </a:lstStyle>
          <a:p>
            <a:r>
              <a:rPr lang="en-US"/>
              <a:t>Multimedia Educativo</a:t>
            </a:r>
            <a:endParaRPr lang="en-US" b="0" i="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a:xfrm>
            <a:off x="642910" y="6143644"/>
            <a:ext cx="2133600" cy="365125"/>
          </a:xfrm>
        </p:spPr>
        <p:txBody>
          <a:bodyPr/>
          <a:lstStyle>
            <a:lvl1pPr>
              <a:defRPr>
                <a:solidFill>
                  <a:schemeClr val="tx1"/>
                </a:solidFill>
              </a:defRPr>
            </a:lvl1pPr>
          </a:lstStyle>
          <a:p>
            <a:fld id="{78BA24B7-ABB9-408A-A6B7-090AD5DB5410}" type="datetimeFigureOut">
              <a:rPr lang="es-ES" smtClean="0"/>
              <a:pPr/>
              <a:t>19/09/2019</a:t>
            </a:fld>
            <a:r>
              <a:rPr lang="es-ES" dirty="0" err="1" smtClean="0"/>
              <a:t>mdVlas</a:t>
            </a:r>
            <a:r>
              <a:rPr lang="es-ES" dirty="0" smtClean="0"/>
              <a:t>&lt;</a:t>
            </a:r>
            <a:r>
              <a:rPr lang="es-ES" dirty="0" err="1" smtClean="0"/>
              <a:t>mdfÑlamSFÑlamSÑflmaSÑlfmaSÑLmfasf</a:t>
            </a:r>
            <a:endParaRPr lang="es-ES" dirty="0"/>
          </a:p>
        </p:txBody>
      </p:sp>
      <p:sp>
        <p:nvSpPr>
          <p:cNvPr id="5" name="4 Marcador de pie de página"/>
          <p:cNvSpPr>
            <a:spLocks noGrp="1"/>
          </p:cNvSpPr>
          <p:nvPr>
            <p:ph type="ftr" sz="quarter" idx="11"/>
          </p:nvPr>
        </p:nvSpPr>
        <p:spPr>
          <a:xfrm>
            <a:off x="3143240" y="6072206"/>
            <a:ext cx="2895600" cy="365125"/>
          </a:xfrm>
        </p:spPr>
        <p:txBody>
          <a:bodyPr/>
          <a:lstStyle>
            <a:lvl1pPr>
              <a:defRPr>
                <a:solidFill>
                  <a:schemeClr val="tx1"/>
                </a:solidFill>
              </a:defRPr>
            </a:lvl1pPr>
          </a:lstStyle>
          <a:p>
            <a:r>
              <a:rPr lang="es-ES" dirty="0" err="1" smtClean="0"/>
              <a:t>Asñjfçañsjofç</a:t>
            </a:r>
            <a:r>
              <a:rPr lang="es-ES" dirty="0" smtClean="0"/>
              <a:t>&lt;</a:t>
            </a:r>
            <a:r>
              <a:rPr lang="es-ES" dirty="0" err="1" smtClean="0"/>
              <a:t>añsjfçañljsfçañlsjfçañlsfjçañlsfjçañsljfaçñslfjaçsñlfjaçsñflj</a:t>
            </a:r>
            <a:endParaRPr lang="es-ES" dirty="0"/>
          </a:p>
        </p:txBody>
      </p:sp>
      <p:sp>
        <p:nvSpPr>
          <p:cNvPr id="6" name="5 Marcador de número de diapositiva"/>
          <p:cNvSpPr>
            <a:spLocks noGrp="1"/>
          </p:cNvSpPr>
          <p:nvPr>
            <p:ph type="sldNum" sz="quarter" idx="12"/>
          </p:nvPr>
        </p:nvSpPr>
        <p:spPr>
          <a:xfrm>
            <a:off x="6429388" y="6072206"/>
            <a:ext cx="2133600" cy="365125"/>
          </a:xfrm>
        </p:spPr>
        <p:txBody>
          <a:bodyPr/>
          <a:lstStyle>
            <a:lvl1pPr>
              <a:defRPr>
                <a:solidFill>
                  <a:schemeClr val="tx1"/>
                </a:solidFill>
              </a:defRPr>
            </a:lvl1pPr>
          </a:lstStyle>
          <a:p>
            <a:fld id="{19F606A1-9DDF-4DF7-8B5E-1C38E4787D88}" type="slidenum">
              <a:rPr lang="es-ES" smtClean="0"/>
              <a:pPr/>
              <a:t>‹Nº›</a:t>
            </a:fld>
            <a:r>
              <a:rPr lang="es-ES" dirty="0" err="1" smtClean="0"/>
              <a:t>aakSñflakSÑflkaSñlfkasñlfk</a:t>
            </a:r>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8BA24B7-ABB9-408A-A6B7-090AD5DB5410}" type="datetimeFigureOut">
              <a:rPr lang="es-ES" smtClean="0"/>
              <a:pPr/>
              <a:t>19/09/2019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9F606A1-9DDF-4DF7-8B5E-1C38E4787D88}"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8BA24B7-ABB9-408A-A6B7-090AD5DB5410}" type="datetimeFigureOut">
              <a:rPr lang="es-ES" smtClean="0"/>
              <a:pPr/>
              <a:t>19/09/2019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9F606A1-9DDF-4DF7-8B5E-1C38E4787D88}"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8BA24B7-ABB9-408A-A6B7-090AD5DB5410}" type="datetimeFigureOut">
              <a:rPr lang="es-ES" smtClean="0"/>
              <a:pPr/>
              <a:t>19/09/2019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9F606A1-9DDF-4DF7-8B5E-1C38E4787D88}"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8BA24B7-ABB9-408A-A6B7-090AD5DB5410}" type="datetimeFigureOut">
              <a:rPr lang="es-ES" smtClean="0"/>
              <a:pPr/>
              <a:t>19/09/2019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9F606A1-9DDF-4DF7-8B5E-1C38E4787D8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8BA24B7-ABB9-408A-A6B7-090AD5DB5410}" type="datetimeFigureOut">
              <a:rPr lang="es-ES" smtClean="0"/>
              <a:pPr/>
              <a:t>19/09/2019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9F606A1-9DDF-4DF7-8B5E-1C38E4787D88}"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8BA24B7-ABB9-408A-A6B7-090AD5DB5410}" type="datetimeFigureOut">
              <a:rPr lang="es-ES" smtClean="0"/>
              <a:pPr/>
              <a:t>19/09/2019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9F606A1-9DDF-4DF7-8B5E-1C38E4787D88}"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8BA24B7-ABB9-408A-A6B7-090AD5DB5410}" type="datetimeFigureOut">
              <a:rPr lang="es-ES" smtClean="0"/>
              <a:pPr/>
              <a:t>19/09/2019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9F606A1-9DDF-4DF7-8B5E-1C38E4787D88}"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BA24B7-ABB9-408A-A6B7-090AD5DB5410}" type="datetimeFigureOut">
              <a:rPr lang="es-ES" smtClean="0"/>
              <a:pPr/>
              <a:t>19/09/2019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606A1-9DDF-4DF7-8B5E-1C38E4787D88}" type="slidenum">
              <a:rPr lang="es-ES" smtClean="0"/>
              <a:pPr/>
              <a:t>‹Nº›</a:t>
            </a:fld>
            <a:endParaRPr lang="es-ES"/>
          </a:p>
        </p:txBody>
      </p:sp>
      <p:pic>
        <p:nvPicPr>
          <p:cNvPr id="7" name="6 Imagen" descr="PRESENTACIO_CURRICULUM_ALE.png"/>
          <p:cNvPicPr>
            <a:picLocks noChangeAspect="1"/>
          </p:cNvPicPr>
          <p:nvPr userDrawn="1"/>
        </p:nvPicPr>
        <p:blipFill>
          <a:blip r:embed="rId14" cstate="print"/>
          <a:stretch>
            <a:fillRect/>
          </a:stretch>
        </p:blipFill>
        <p:spPr>
          <a:xfrm>
            <a:off x="0" y="0"/>
            <a:ext cx="9144000" cy="6858000"/>
          </a:xfrm>
          <a:prstGeom prst="rect">
            <a:avLst/>
          </a:prstGeom>
          <a:solidFill>
            <a:schemeClr val="accent1"/>
          </a:solidFill>
        </p:spPr>
      </p:pic>
      <p:sp>
        <p:nvSpPr>
          <p:cNvPr id="8" name="7 Rectángulo"/>
          <p:cNvSpPr/>
          <p:nvPr userDrawn="1"/>
        </p:nvSpPr>
        <p:spPr>
          <a:xfrm>
            <a:off x="142844" y="178571"/>
            <a:ext cx="8858312" cy="650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03648" y="2130425"/>
            <a:ext cx="6912768" cy="1514599"/>
          </a:xfrm>
          <a:solidFill>
            <a:schemeClr val="accent1"/>
          </a:solidFill>
        </p:spPr>
        <p:txBody>
          <a:bodyPr>
            <a:normAutofit/>
          </a:bodyPr>
          <a:lstStyle/>
          <a:p>
            <a:r>
              <a:rPr lang="es-ES" sz="2800" dirty="0" smtClean="0">
                <a:solidFill>
                  <a:schemeClr val="bg1"/>
                </a:solidFill>
                <a:latin typeface="Arial" pitchFamily="34" charset="0"/>
                <a:cs typeface="Arial" pitchFamily="34" charset="0"/>
              </a:rPr>
              <a:t>WEB 2.0.</a:t>
            </a:r>
            <a:br>
              <a:rPr lang="es-ES" sz="2800" dirty="0" smtClean="0">
                <a:solidFill>
                  <a:schemeClr val="bg1"/>
                </a:solidFill>
                <a:latin typeface="Arial" pitchFamily="34" charset="0"/>
                <a:cs typeface="Arial" pitchFamily="34" charset="0"/>
              </a:rPr>
            </a:br>
            <a:r>
              <a:rPr lang="es-ES" sz="2800" dirty="0" smtClean="0">
                <a:solidFill>
                  <a:schemeClr val="bg1"/>
                </a:solidFill>
                <a:latin typeface="Arial" pitchFamily="34" charset="0"/>
                <a:cs typeface="Arial" pitchFamily="34" charset="0"/>
              </a:rPr>
              <a:t>Una visión reflexiva</a:t>
            </a:r>
            <a:endParaRPr lang="es-ES" sz="2800" dirty="0">
              <a:solidFill>
                <a:schemeClr val="bg1"/>
              </a:solidFill>
              <a:latin typeface="Arial" pitchFamily="34" charset="0"/>
              <a:cs typeface="Arial" pitchFamily="34" charset="0"/>
            </a:endParaRPr>
          </a:p>
        </p:txBody>
      </p:sp>
      <p:sp>
        <p:nvSpPr>
          <p:cNvPr id="3" name="2 Subtítulo"/>
          <p:cNvSpPr>
            <a:spLocks noGrp="1"/>
          </p:cNvSpPr>
          <p:nvPr>
            <p:ph type="subTitle" idx="1"/>
          </p:nvPr>
        </p:nvSpPr>
        <p:spPr/>
        <p:txBody>
          <a:bodyPr/>
          <a:lstStyle/>
          <a:p>
            <a:endParaRPr lang="es-ES" sz="2800" dirty="0" smtClean="0">
              <a:solidFill>
                <a:schemeClr val="tx1"/>
              </a:solidFill>
            </a:endParaRPr>
          </a:p>
        </p:txBody>
      </p:sp>
      <p:pic>
        <p:nvPicPr>
          <p:cNvPr id="4" name="Picture 3"/>
          <p:cNvPicPr>
            <a:picLocks noChangeAspect="1" noChangeArrowheads="1"/>
          </p:cNvPicPr>
          <p:nvPr/>
        </p:nvPicPr>
        <p:blipFill>
          <a:blip r:embed="rId2" cstate="print">
            <a:alphaModFix amt="42000"/>
          </a:blip>
          <a:srcRect/>
          <a:stretch>
            <a:fillRect/>
          </a:stretch>
        </p:blipFill>
        <p:spPr bwMode="auto">
          <a:xfrm rot="20001176">
            <a:off x="6390034" y="2052950"/>
            <a:ext cx="2005854" cy="1839002"/>
          </a:xfrm>
          <a:prstGeom prst="rect">
            <a:avLst/>
          </a:prstGeom>
          <a:noFill/>
          <a:ln w="9525">
            <a:noFill/>
            <a:miter lim="800000"/>
            <a:headEnd/>
            <a:tailEnd/>
          </a:ln>
          <a:effectLst/>
        </p:spPr>
      </p:pic>
      <p:pic>
        <p:nvPicPr>
          <p:cNvPr id="9" name="Imagen 8" descr="Web-20-sites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840" y="188640"/>
            <a:ext cx="8836320" cy="6480720"/>
          </a:xfrm>
          <a:prstGeom prst="rect">
            <a:avLst/>
          </a:prstGeom>
        </p:spPr>
      </p:pic>
      <p:sp>
        <p:nvSpPr>
          <p:cNvPr id="8" name="CuadroTexto 7"/>
          <p:cNvSpPr txBox="1"/>
          <p:nvPr/>
        </p:nvSpPr>
        <p:spPr>
          <a:xfrm>
            <a:off x="2339752" y="2390254"/>
            <a:ext cx="4464496" cy="1415772"/>
          </a:xfrm>
          <a:prstGeom prst="rect">
            <a:avLst/>
          </a:prstGeom>
          <a:noFill/>
        </p:spPr>
        <p:txBody>
          <a:bodyPr wrap="square" rtlCol="0">
            <a:spAutoFit/>
          </a:bodyPr>
          <a:lstStyle/>
          <a:p>
            <a:pPr algn="ctr"/>
            <a:r>
              <a:rPr lang="es-ES" sz="4500" dirty="0" smtClean="0">
                <a:solidFill>
                  <a:schemeClr val="accent1"/>
                </a:solidFill>
                <a:latin typeface="Folio ExtraBold"/>
                <a:cs typeface="Folio ExtraBold"/>
              </a:rPr>
              <a:t>Web 2.0.</a:t>
            </a:r>
          </a:p>
          <a:p>
            <a:pPr algn="ctr"/>
            <a:r>
              <a:rPr lang="es-ES" sz="2300" dirty="0" smtClean="0">
                <a:solidFill>
                  <a:schemeClr val="accent1"/>
                </a:solidFill>
                <a:latin typeface="Folio ExtraBold"/>
                <a:cs typeface="Folio ExtraBold"/>
              </a:rPr>
              <a:t>Una visión reflexiva</a:t>
            </a:r>
          </a:p>
          <a:p>
            <a:pPr algn="ctr"/>
            <a:endParaRPr lang="es-ES" dirty="0" smtClean="0">
              <a:latin typeface="Folio ExtraBold"/>
              <a:cs typeface="Folio ExtraBol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786" y="274638"/>
            <a:ext cx="7429552" cy="1154098"/>
          </a:xfrm>
          <a:solidFill>
            <a:schemeClr val="accent1"/>
          </a:solidFill>
        </p:spPr>
        <p:txBody>
          <a:bodyPr>
            <a:normAutofit/>
          </a:bodyPr>
          <a:lstStyle/>
          <a:p>
            <a:r>
              <a:rPr lang="es-ES" sz="2800" dirty="0" smtClean="0">
                <a:solidFill>
                  <a:schemeClr val="bg1"/>
                </a:solidFill>
                <a:latin typeface="Folio Bold"/>
                <a:cs typeface="Folio Bold"/>
              </a:rPr>
              <a:t>WEB 1.0 and WEB 2.0. </a:t>
            </a:r>
            <a:endParaRPr lang="es-ES" sz="2800" dirty="0">
              <a:solidFill>
                <a:schemeClr val="bg1"/>
              </a:solidFill>
              <a:latin typeface="Folio Bold"/>
              <a:cs typeface="Folio Bold"/>
            </a:endParaRPr>
          </a:p>
        </p:txBody>
      </p:sp>
      <p:sp>
        <p:nvSpPr>
          <p:cNvPr id="3" name="2 Marcador de contenido"/>
          <p:cNvSpPr>
            <a:spLocks noGrp="1"/>
          </p:cNvSpPr>
          <p:nvPr>
            <p:ph idx="1"/>
          </p:nvPr>
        </p:nvSpPr>
        <p:spPr>
          <a:xfrm>
            <a:off x="428596" y="1214422"/>
            <a:ext cx="8229600" cy="4911741"/>
          </a:xfrm>
        </p:spPr>
        <p:txBody>
          <a:bodyPr>
            <a:normAutofit fontScale="62500" lnSpcReduction="20000"/>
          </a:bodyPr>
          <a:lstStyle/>
          <a:p>
            <a:endParaRPr lang="es-ES" sz="7200" dirty="0" smtClean="0"/>
          </a:p>
          <a:p>
            <a:pPr>
              <a:buNone/>
            </a:pPr>
            <a:endParaRPr lang="es-ES" sz="7200" dirty="0" smtClean="0"/>
          </a:p>
          <a:p>
            <a:endParaRPr lang="es-ES" sz="7200" dirty="0" smtClean="0"/>
          </a:p>
          <a:p>
            <a:pPr lvl="1"/>
            <a:endParaRPr lang="es-ES" sz="4200" dirty="0" smtClean="0"/>
          </a:p>
          <a:p>
            <a:pPr lvl="1"/>
            <a:endParaRPr lang="es-ES" sz="4200" dirty="0" smtClean="0"/>
          </a:p>
          <a:p>
            <a:pPr lvl="1">
              <a:buNone/>
            </a:pPr>
            <a:endParaRPr lang="es-ES" dirty="0" smtClean="0"/>
          </a:p>
          <a:p>
            <a:pPr lvl="1"/>
            <a:endParaRPr lang="es-ES" dirty="0" smtClean="0"/>
          </a:p>
          <a:p>
            <a:endParaRPr lang="es-ES" dirty="0" smtClean="0"/>
          </a:p>
          <a:p>
            <a:endParaRPr lang="es-ES" dirty="0" smtClean="0"/>
          </a:p>
          <a:p>
            <a:endParaRPr lang="es-ES" dirty="0" smtClean="0"/>
          </a:p>
          <a:p>
            <a:endParaRPr lang="es-ES" dirty="0" smtClean="0"/>
          </a:p>
          <a:p>
            <a:pPr>
              <a:buNone/>
            </a:pPr>
            <a:r>
              <a:rPr lang="es-ES" dirty="0" smtClean="0"/>
              <a:t> </a:t>
            </a:r>
            <a:endParaRPr lang="es-ES" dirty="0"/>
          </a:p>
        </p:txBody>
      </p:sp>
      <p:graphicFrame>
        <p:nvGraphicFramePr>
          <p:cNvPr id="6" name="5 Tabla"/>
          <p:cNvGraphicFramePr>
            <a:graphicFrameLocks noGrp="1"/>
          </p:cNvGraphicFramePr>
          <p:nvPr>
            <p:extLst>
              <p:ext uri="{D42A27DB-BD31-4B8C-83A1-F6EECF244321}">
                <p14:modId xmlns:p14="http://schemas.microsoft.com/office/powerpoint/2010/main" val="2478790607"/>
              </p:ext>
            </p:extLst>
          </p:nvPr>
        </p:nvGraphicFramePr>
        <p:xfrm>
          <a:off x="827584" y="1844824"/>
          <a:ext cx="7416824" cy="4176464"/>
        </p:xfrm>
        <a:graphic>
          <a:graphicData uri="http://schemas.openxmlformats.org/drawingml/2006/table">
            <a:tbl>
              <a:tblPr/>
              <a:tblGrid>
                <a:gridCol w="7416824">
                  <a:extLst>
                    <a:ext uri="{9D8B030D-6E8A-4147-A177-3AD203B41FA5}">
                      <a16:colId xmlns:a16="http://schemas.microsoft.com/office/drawing/2014/main" val="20000"/>
                    </a:ext>
                  </a:extLst>
                </a:gridCol>
              </a:tblGrid>
              <a:tr h="4176464">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endParaRPr kumimoji="0" lang="es-ES" sz="1600" b="0" i="1" u="none" strike="noStrike" cap="none" normalizeH="0" baseline="0" dirty="0" smtClean="0">
                        <a:ln>
                          <a:noFill/>
                        </a:ln>
                        <a:solidFill>
                          <a:srgbClr val="000000"/>
                        </a:solidFill>
                        <a:effectLst/>
                        <a:latin typeface="Arial" pitchFamily="34" charset="0"/>
                        <a:cs typeface="Arial" pitchFamily="34" charset="0"/>
                      </a:endParaRPr>
                    </a:p>
                  </a:txBody>
                  <a:tcPr marL="89535" marR="895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0"/>
                  </a:ext>
                </a:extLst>
              </a:tr>
            </a:tbl>
          </a:graphicData>
        </a:graphic>
      </p:graphicFrame>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1926781"/>
            <a:ext cx="3466758" cy="3926803"/>
          </a:xfrm>
          <a:prstGeom prst="rect">
            <a:avLst/>
          </a:prstGeom>
          <a:ln>
            <a:solidFill>
              <a:schemeClr val="accent1"/>
            </a:solidFill>
          </a:ln>
        </p:spPr>
      </p:pic>
      <p:pic>
        <p:nvPicPr>
          <p:cNvPr id="7" name="6 Imagen" descr="web10_20_1.png"/>
          <p:cNvPicPr>
            <a:picLocks/>
          </p:cNvPicPr>
          <p:nvPr/>
        </p:nvPicPr>
        <p:blipFill>
          <a:blip r:embed="rId4" cstate="print"/>
          <a:stretch>
            <a:fillRect/>
          </a:stretch>
        </p:blipFill>
        <p:spPr>
          <a:xfrm>
            <a:off x="4644008" y="1916832"/>
            <a:ext cx="3466800" cy="3927600"/>
          </a:xfrm>
          <a:prstGeom prst="rect">
            <a:avLst/>
          </a:prstGeom>
          <a:ln>
            <a:solidFill>
              <a:schemeClr val="accent1"/>
            </a:solidFill>
          </a:ln>
        </p:spPr>
      </p:pic>
    </p:spTree>
    <p:extLst>
      <p:ext uri="{BB962C8B-B14F-4D97-AF65-F5344CB8AC3E}">
        <p14:creationId xmlns:p14="http://schemas.microsoft.com/office/powerpoint/2010/main" val="620089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786" y="274638"/>
            <a:ext cx="7429552" cy="1154098"/>
          </a:xfrm>
          <a:solidFill>
            <a:schemeClr val="accent1"/>
          </a:solidFill>
        </p:spPr>
        <p:txBody>
          <a:bodyPr>
            <a:normAutofit/>
          </a:bodyPr>
          <a:lstStyle/>
          <a:p>
            <a:r>
              <a:rPr lang="es-ES" sz="2800" dirty="0" smtClean="0">
                <a:solidFill>
                  <a:schemeClr val="bg1"/>
                </a:solidFill>
                <a:latin typeface="Folio Bold"/>
                <a:cs typeface="Folio Bold"/>
              </a:rPr>
              <a:t>WEB	 1.0 y WEB 2.0. </a:t>
            </a:r>
            <a:endParaRPr lang="es-ES" sz="2800" dirty="0">
              <a:solidFill>
                <a:schemeClr val="bg1"/>
              </a:solidFill>
              <a:latin typeface="Folio Bold"/>
              <a:cs typeface="Folio Bold"/>
            </a:endParaRPr>
          </a:p>
        </p:txBody>
      </p:sp>
      <p:sp>
        <p:nvSpPr>
          <p:cNvPr id="3" name="2 Marcador de contenido"/>
          <p:cNvSpPr>
            <a:spLocks noGrp="1"/>
          </p:cNvSpPr>
          <p:nvPr>
            <p:ph idx="1"/>
          </p:nvPr>
        </p:nvSpPr>
        <p:spPr>
          <a:xfrm>
            <a:off x="428596" y="1214422"/>
            <a:ext cx="8229600" cy="4911741"/>
          </a:xfrm>
        </p:spPr>
        <p:txBody>
          <a:bodyPr>
            <a:normAutofit fontScale="62500" lnSpcReduction="20000"/>
          </a:bodyPr>
          <a:lstStyle/>
          <a:p>
            <a:endParaRPr lang="es-ES" sz="7200" dirty="0" smtClean="0"/>
          </a:p>
          <a:p>
            <a:pPr>
              <a:buNone/>
            </a:pPr>
            <a:endParaRPr lang="es-ES" sz="7200" dirty="0" smtClean="0"/>
          </a:p>
          <a:p>
            <a:endParaRPr lang="es-ES" sz="7200" dirty="0" smtClean="0"/>
          </a:p>
          <a:p>
            <a:pPr lvl="1"/>
            <a:endParaRPr lang="es-ES" sz="4200" dirty="0" smtClean="0"/>
          </a:p>
          <a:p>
            <a:pPr lvl="1"/>
            <a:endParaRPr lang="es-ES" sz="4200" dirty="0" smtClean="0"/>
          </a:p>
          <a:p>
            <a:pPr lvl="1">
              <a:buNone/>
            </a:pPr>
            <a:endParaRPr lang="es-ES" dirty="0" smtClean="0"/>
          </a:p>
          <a:p>
            <a:pPr lvl="1"/>
            <a:endParaRPr lang="es-ES" dirty="0" smtClean="0"/>
          </a:p>
          <a:p>
            <a:endParaRPr lang="es-ES" dirty="0" smtClean="0"/>
          </a:p>
          <a:p>
            <a:endParaRPr lang="es-ES" dirty="0" smtClean="0"/>
          </a:p>
          <a:p>
            <a:endParaRPr lang="es-ES" dirty="0" smtClean="0"/>
          </a:p>
          <a:p>
            <a:endParaRPr lang="es-ES" dirty="0" smtClean="0"/>
          </a:p>
          <a:p>
            <a:pPr>
              <a:buNone/>
            </a:pPr>
            <a:r>
              <a:rPr lang="es-ES" dirty="0" smtClean="0"/>
              <a:t> </a:t>
            </a:r>
            <a:endParaRPr lang="es-ES" dirty="0"/>
          </a:p>
        </p:txBody>
      </p:sp>
      <p:graphicFrame>
        <p:nvGraphicFramePr>
          <p:cNvPr id="6" name="5 Tabla"/>
          <p:cNvGraphicFramePr>
            <a:graphicFrameLocks noGrp="1"/>
          </p:cNvGraphicFramePr>
          <p:nvPr>
            <p:extLst>
              <p:ext uri="{D42A27DB-BD31-4B8C-83A1-F6EECF244321}">
                <p14:modId xmlns:p14="http://schemas.microsoft.com/office/powerpoint/2010/main" val="1773105910"/>
              </p:ext>
            </p:extLst>
          </p:nvPr>
        </p:nvGraphicFramePr>
        <p:xfrm>
          <a:off x="785786" y="1571612"/>
          <a:ext cx="7429526" cy="4184655"/>
        </p:xfrm>
        <a:graphic>
          <a:graphicData uri="http://schemas.openxmlformats.org/drawingml/2006/table">
            <a:tbl>
              <a:tblPr/>
              <a:tblGrid>
                <a:gridCol w="2092798">
                  <a:extLst>
                    <a:ext uri="{9D8B030D-6E8A-4147-A177-3AD203B41FA5}">
                      <a16:colId xmlns:a16="http://schemas.microsoft.com/office/drawing/2014/main" val="20000"/>
                    </a:ext>
                  </a:extLst>
                </a:gridCol>
                <a:gridCol w="2406759">
                  <a:extLst>
                    <a:ext uri="{9D8B030D-6E8A-4147-A177-3AD203B41FA5}">
                      <a16:colId xmlns:a16="http://schemas.microsoft.com/office/drawing/2014/main" val="20001"/>
                    </a:ext>
                  </a:extLst>
                </a:gridCol>
                <a:gridCol w="2929969">
                  <a:extLst>
                    <a:ext uri="{9D8B030D-6E8A-4147-A177-3AD203B41FA5}">
                      <a16:colId xmlns:a16="http://schemas.microsoft.com/office/drawing/2014/main" val="20002"/>
                    </a:ext>
                  </a:extLst>
                </a:gridCol>
              </a:tblGrid>
              <a:tr h="642942">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rgbClr val="FFFFFF"/>
                          </a:solidFill>
                          <a:effectLst/>
                          <a:latin typeface="Arial" pitchFamily="34" charset="0"/>
                          <a:cs typeface="Arial" pitchFamily="34" charset="0"/>
                        </a:rPr>
                        <a:t>WEB 1.0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rgbClr val="FFFFFF"/>
                          </a:solidFill>
                          <a:effectLst/>
                          <a:latin typeface="Arial" pitchFamily="34" charset="0"/>
                          <a:cs typeface="Arial" pitchFamily="34" charset="0"/>
                        </a:rPr>
                        <a:t>WEB 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28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rgbClr val="000000"/>
                          </a:solidFill>
                          <a:effectLst/>
                          <a:latin typeface="Arial" pitchFamily="34" charset="0"/>
                          <a:cs typeface="Arial" pitchFamily="34" charset="0"/>
                        </a:rPr>
                        <a:t>1º fase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rgbClr val="000000"/>
                          </a:solidFill>
                          <a:effectLst/>
                          <a:latin typeface="Arial" pitchFamily="34" charset="0"/>
                          <a:cs typeface="Arial" pitchFamily="34" charset="0"/>
                        </a:rPr>
                        <a:t>2º fase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800" b="1" i="0" u="none" strike="noStrike" cap="none" normalizeH="0" baseline="0" dirty="0" smtClean="0">
                          <a:ln>
                            <a:noFill/>
                          </a:ln>
                          <a:solidFill>
                            <a:srgbClr val="000000"/>
                          </a:solidFill>
                          <a:effectLst/>
                          <a:latin typeface="Arial" pitchFamily="34" charset="0"/>
                          <a:cs typeface="Arial" pitchFamily="34" charset="0"/>
                        </a:rPr>
                        <a:t>Se convierte en una plataforma de:</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s-ES" sz="1600" b="0" i="1"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15000"/>
                        </a:lnSpc>
                        <a:spcBef>
                          <a:spcPct val="0"/>
                        </a:spcBef>
                        <a:spcAft>
                          <a:spcPct val="0"/>
                        </a:spcAft>
                        <a:buClrTx/>
                        <a:buSzTx/>
                        <a:buFont typeface="Arial" pitchFamily="34" charset="0"/>
                        <a:buChar char="•"/>
                        <a:tabLst/>
                      </a:pPr>
                      <a:r>
                        <a:rPr kumimoji="0" lang="es-ES" sz="1600" b="0" i="0" u="none" strike="noStrike" cap="none" normalizeH="0" baseline="0" dirty="0" smtClean="0">
                          <a:ln>
                            <a:noFill/>
                          </a:ln>
                          <a:solidFill>
                            <a:srgbClr val="000000"/>
                          </a:solidFill>
                          <a:effectLst/>
                          <a:latin typeface="Arial" pitchFamily="34" charset="0"/>
                          <a:cs typeface="Arial" pitchFamily="34" charset="0"/>
                        </a:rPr>
                        <a:t> Distribución de  servicios</a:t>
                      </a:r>
                    </a:p>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endParaRPr kumimoji="0" lang="es-ES" sz="16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15000"/>
                        </a:lnSpc>
                        <a:spcBef>
                          <a:spcPct val="0"/>
                        </a:spcBef>
                        <a:spcAft>
                          <a:spcPct val="0"/>
                        </a:spcAft>
                        <a:buClrTx/>
                        <a:buSzTx/>
                        <a:buFont typeface="Arial" pitchFamily="34" charset="0"/>
                        <a:buChar char="•"/>
                        <a:tabLst/>
                      </a:pPr>
                      <a:r>
                        <a:rPr kumimoji="0" lang="es-ES" sz="1600" b="0" i="0" u="none" strike="noStrike" cap="none" normalizeH="0" baseline="0" dirty="0" smtClean="0">
                          <a:ln>
                            <a:noFill/>
                          </a:ln>
                          <a:solidFill>
                            <a:srgbClr val="000000"/>
                          </a:solidFill>
                          <a:effectLst/>
                          <a:latin typeface="Arial" pitchFamily="34" charset="0"/>
                          <a:cs typeface="Arial" pitchFamily="34" charset="0"/>
                        </a:rPr>
                        <a:t> Construcción de información</a:t>
                      </a:r>
                    </a:p>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endParaRPr kumimoji="0" lang="es-ES" sz="16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15000"/>
                        </a:lnSpc>
                        <a:spcBef>
                          <a:spcPct val="0"/>
                        </a:spcBef>
                        <a:spcAft>
                          <a:spcPct val="0"/>
                        </a:spcAft>
                        <a:buClrTx/>
                        <a:buSzTx/>
                        <a:buFont typeface="Arial" pitchFamily="34" charset="0"/>
                        <a:buChar char="•"/>
                        <a:tabLst/>
                      </a:pPr>
                      <a:r>
                        <a:rPr kumimoji="0" lang="es-ES" sz="1600" b="0" i="0" u="none" strike="noStrike" cap="none" normalizeH="0" baseline="0" dirty="0" smtClean="0">
                          <a:ln>
                            <a:noFill/>
                          </a:ln>
                          <a:solidFill>
                            <a:srgbClr val="000000"/>
                          </a:solidFill>
                          <a:effectLst/>
                          <a:latin typeface="Arial" pitchFamily="34" charset="0"/>
                          <a:cs typeface="Arial" pitchFamily="34" charset="0"/>
                        </a:rPr>
                        <a:t> Separación entre contenido y presentación</a:t>
                      </a:r>
                    </a:p>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endParaRPr kumimoji="0" lang="es-ES" sz="16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15000"/>
                        </a:lnSpc>
                        <a:spcBef>
                          <a:spcPct val="0"/>
                        </a:spcBef>
                        <a:spcAft>
                          <a:spcPct val="0"/>
                        </a:spcAft>
                        <a:buClrTx/>
                        <a:buSzTx/>
                        <a:buFont typeface="Arial" pitchFamily="34" charset="0"/>
                        <a:buChar char="•"/>
                        <a:tabLst/>
                      </a:pPr>
                      <a:r>
                        <a:rPr kumimoji="0" lang="es-ES" sz="1600" b="0" i="0" u="none" strike="noStrike" cap="none" normalizeH="0" baseline="0" dirty="0" smtClean="0">
                          <a:ln>
                            <a:noFill/>
                          </a:ln>
                          <a:solidFill>
                            <a:srgbClr val="000000"/>
                          </a:solidFill>
                          <a:effectLst/>
                          <a:latin typeface="Arial" pitchFamily="34" charset="0"/>
                          <a:cs typeface="Arial" pitchFamily="34" charset="0"/>
                        </a:rPr>
                        <a:t> Colaboración</a:t>
                      </a:r>
                    </a:p>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endParaRPr kumimoji="0" lang="es-ES" sz="1600" b="0" i="0" u="none" strike="noStrike" cap="none" normalizeH="0" baseline="0" dirty="0" smtClean="0">
                        <a:ln>
                          <a:noFill/>
                        </a:ln>
                        <a:solidFill>
                          <a:srgbClr val="000000"/>
                        </a:solidFill>
                        <a:effectLst/>
                        <a:latin typeface="Arial" pitchFamily="34" charset="0"/>
                        <a:cs typeface="Arial" pitchFamily="34" charset="0"/>
                      </a:endParaRPr>
                    </a:p>
                  </a:txBody>
                  <a:tcPr marL="89535" marR="895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1130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600" b="0" i="0" u="none" strike="noStrike" cap="none" normalizeH="0" baseline="0" dirty="0" smtClean="0">
                          <a:ln>
                            <a:noFill/>
                          </a:ln>
                          <a:solidFill>
                            <a:srgbClr val="000000"/>
                          </a:solidFill>
                          <a:effectLst/>
                          <a:latin typeface="Arial" pitchFamily="34" charset="0"/>
                          <a:cs typeface="Arial" pitchFamily="34" charset="0"/>
                        </a:rPr>
                        <a:t>Web informativa:</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s-ES" sz="1600" b="0" i="1"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15000"/>
                        </a:lnSpc>
                        <a:spcBef>
                          <a:spcPct val="0"/>
                        </a:spcBef>
                        <a:spcAft>
                          <a:spcPct val="0"/>
                        </a:spcAft>
                        <a:buClrTx/>
                        <a:buSzTx/>
                        <a:buFont typeface="Arial" pitchFamily="34" charset="0"/>
                        <a:buChar char="•"/>
                        <a:tabLst/>
                      </a:pPr>
                      <a:r>
                        <a:rPr kumimoji="0" lang="es-ES" sz="1600" b="0" i="1" u="none" strike="noStrike" cap="none" normalizeH="0" baseline="0" dirty="0" smtClean="0">
                          <a:ln>
                            <a:noFill/>
                          </a:ln>
                          <a:solidFill>
                            <a:srgbClr val="000000"/>
                          </a:solidFill>
                          <a:effectLst/>
                          <a:latin typeface="Arial" pitchFamily="34" charset="0"/>
                          <a:cs typeface="Arial" pitchFamily="34" charset="0"/>
                        </a:rPr>
                        <a:t> </a:t>
                      </a:r>
                      <a:r>
                        <a:rPr kumimoji="0" lang="es-ES" sz="1600" b="0" i="0" u="none" strike="noStrike" cap="none" normalizeH="0" baseline="0" dirty="0" smtClean="0">
                          <a:ln>
                            <a:noFill/>
                          </a:ln>
                          <a:solidFill>
                            <a:srgbClr val="000000"/>
                          </a:solidFill>
                          <a:effectLst/>
                          <a:latin typeface="Arial" pitchFamily="34" charset="0"/>
                          <a:cs typeface="Arial" pitchFamily="34" charset="0"/>
                        </a:rPr>
                        <a:t>Noticias</a:t>
                      </a:r>
                    </a:p>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endParaRPr kumimoji="0" lang="es-ES" sz="16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15000"/>
                        </a:lnSpc>
                        <a:spcBef>
                          <a:spcPct val="0"/>
                        </a:spcBef>
                        <a:spcAft>
                          <a:spcPct val="0"/>
                        </a:spcAft>
                        <a:buClrTx/>
                        <a:buSzTx/>
                        <a:buFont typeface="Arial" pitchFamily="34" charset="0"/>
                        <a:buChar char="•"/>
                        <a:tabLst/>
                      </a:pPr>
                      <a:r>
                        <a:rPr kumimoji="0" lang="es-ES" sz="1600" b="0" i="0" u="none" strike="noStrike" cap="none" normalizeH="0" baseline="0" dirty="0" smtClean="0">
                          <a:ln>
                            <a:noFill/>
                          </a:ln>
                          <a:solidFill>
                            <a:srgbClr val="000000"/>
                          </a:solidFill>
                          <a:effectLst/>
                          <a:latin typeface="Arial" pitchFamily="34" charset="0"/>
                          <a:cs typeface="Arial" pitchFamily="34" charset="0"/>
                        </a:rPr>
                        <a:t>Información específica</a:t>
                      </a:r>
                      <a:endParaRPr kumimoji="0" lang="es-ES" sz="1600" b="0" i="1" u="none" strike="noStrike" cap="none" normalizeH="0" baseline="0" dirty="0" smtClean="0">
                        <a:ln>
                          <a:noFill/>
                        </a:ln>
                        <a:solidFill>
                          <a:srgbClr val="000000"/>
                        </a:solidFill>
                        <a:effectLst/>
                        <a:latin typeface="Arial" pitchFamily="34" charset="0"/>
                        <a:cs typeface="Arial" pitchFamily="34" charset="0"/>
                      </a:endParaRPr>
                    </a:p>
                  </a:txBody>
                  <a:tcPr marL="89535" marR="895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600" b="0" i="0" u="none" strike="noStrike" cap="none" normalizeH="0" baseline="0" dirty="0" smtClean="0">
                          <a:ln>
                            <a:noFill/>
                          </a:ln>
                          <a:solidFill>
                            <a:srgbClr val="000000"/>
                          </a:solidFill>
                          <a:effectLst/>
                          <a:latin typeface="Arial" pitchFamily="34" charset="0"/>
                          <a:cs typeface="Arial" pitchFamily="34" charset="0"/>
                        </a:rPr>
                        <a:t>Aparición de servicios interactivos:</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s-ES" sz="16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15000"/>
                        </a:lnSpc>
                        <a:spcBef>
                          <a:spcPct val="0"/>
                        </a:spcBef>
                        <a:spcAft>
                          <a:spcPct val="0"/>
                        </a:spcAft>
                        <a:buClrTx/>
                        <a:buSzTx/>
                        <a:buFont typeface="Arial" pitchFamily="34" charset="0"/>
                        <a:buChar char="•"/>
                        <a:tabLst/>
                      </a:pPr>
                      <a:r>
                        <a:rPr kumimoji="0" lang="es-ES" sz="1600" b="0" i="0" u="none" strike="noStrike" cap="none" normalizeH="0" baseline="0" dirty="0" smtClean="0">
                          <a:ln>
                            <a:noFill/>
                          </a:ln>
                          <a:solidFill>
                            <a:srgbClr val="000000"/>
                          </a:solidFill>
                          <a:effectLst/>
                          <a:latin typeface="Arial" pitchFamily="34" charset="0"/>
                          <a:cs typeface="Arial" pitchFamily="34" charset="0"/>
                        </a:rPr>
                        <a:t> Foros</a:t>
                      </a:r>
                    </a:p>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endParaRPr kumimoji="0" lang="es-ES" sz="16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15000"/>
                        </a:lnSpc>
                        <a:spcBef>
                          <a:spcPct val="0"/>
                        </a:spcBef>
                        <a:spcAft>
                          <a:spcPct val="0"/>
                        </a:spcAft>
                        <a:buClrTx/>
                        <a:buSzTx/>
                        <a:buFont typeface="Arial" pitchFamily="34" charset="0"/>
                        <a:buChar char="•"/>
                        <a:tabLst/>
                      </a:pPr>
                      <a:r>
                        <a:rPr kumimoji="0" lang="es-ES" sz="1600" b="0" i="0" u="none" strike="noStrike" cap="none" normalizeH="0" baseline="0" dirty="0" smtClean="0">
                          <a:ln>
                            <a:noFill/>
                          </a:ln>
                          <a:solidFill>
                            <a:srgbClr val="000000"/>
                          </a:solidFill>
                          <a:effectLst/>
                          <a:latin typeface="Arial" pitchFamily="34" charset="0"/>
                          <a:cs typeface="Arial" pitchFamily="34" charset="0"/>
                        </a:rPr>
                        <a:t> Serv.de mensajería</a:t>
                      </a:r>
                    </a:p>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endParaRPr kumimoji="0" lang="es-ES" sz="16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15000"/>
                        </a:lnSpc>
                        <a:spcBef>
                          <a:spcPct val="0"/>
                        </a:spcBef>
                        <a:spcAft>
                          <a:spcPct val="0"/>
                        </a:spcAft>
                        <a:buClrTx/>
                        <a:buSzTx/>
                        <a:buFont typeface="Arial" pitchFamily="34" charset="0"/>
                        <a:buChar char="•"/>
                        <a:tabLst/>
                      </a:pPr>
                      <a:r>
                        <a:rPr kumimoji="0" lang="es-ES" sz="1600" b="0" i="0" u="none" strike="noStrike" cap="none" normalizeH="0" baseline="0" dirty="0" smtClean="0">
                          <a:ln>
                            <a:noFill/>
                          </a:ln>
                          <a:solidFill>
                            <a:srgbClr val="000000"/>
                          </a:solidFill>
                          <a:effectLst/>
                          <a:latin typeface="Arial" pitchFamily="34" charset="0"/>
                          <a:cs typeface="Arial" pitchFamily="34" charset="0"/>
                        </a:rPr>
                        <a:t> e-</a:t>
                      </a:r>
                      <a:r>
                        <a:rPr kumimoji="0" lang="es-ES" sz="1600" b="0" i="0" u="none" strike="noStrike" cap="none" normalizeH="0" baseline="0" dirty="0" err="1" smtClean="0">
                          <a:ln>
                            <a:noFill/>
                          </a:ln>
                          <a:solidFill>
                            <a:srgbClr val="000000"/>
                          </a:solidFill>
                          <a:effectLst/>
                          <a:latin typeface="Arial" pitchFamily="34" charset="0"/>
                          <a:cs typeface="Arial" pitchFamily="34" charset="0"/>
                        </a:rPr>
                        <a:t>banking</a:t>
                      </a:r>
                      <a:endParaRPr kumimoji="0" lang="es-ES" sz="1600" b="0" i="1" u="none" strike="noStrike" cap="none" normalizeH="0" baseline="0" dirty="0" smtClean="0">
                        <a:ln>
                          <a:noFill/>
                        </a:ln>
                        <a:solidFill>
                          <a:srgbClr val="000000"/>
                        </a:solidFill>
                        <a:effectLst/>
                        <a:latin typeface="Arial" pitchFamily="34" charset="0"/>
                        <a:cs typeface="Arial" pitchFamily="34" charset="0"/>
                      </a:endParaRPr>
                    </a:p>
                  </a:txBody>
                  <a:tcPr marL="89535" marR="895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vMerge="1">
                  <a:txBody>
                    <a:bodyPr/>
                    <a:lstStyle/>
                    <a:p>
                      <a:endParaRPr lang="es-ES"/>
                    </a:p>
                  </a:txBody>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fecha"/>
          <p:cNvSpPr>
            <a:spLocks noGrp="1"/>
          </p:cNvSpPr>
          <p:nvPr>
            <p:ph type="dt" sz="half" idx="10"/>
          </p:nvPr>
        </p:nvSpPr>
        <p:spPr/>
        <p:txBody>
          <a:bodyPr/>
          <a:lstStyle/>
          <a:p>
            <a:r>
              <a:rPr lang="en-US"/>
              <a:t>Multimedia Educativo</a:t>
            </a:r>
            <a:endParaRPr lang="en-US" b="0" i="0"/>
          </a:p>
        </p:txBody>
      </p:sp>
      <p:sp>
        <p:nvSpPr>
          <p:cNvPr id="135170" name="Rectangle 1026"/>
          <p:cNvSpPr>
            <a:spLocks noGrp="1" noChangeArrowheads="1"/>
          </p:cNvSpPr>
          <p:nvPr>
            <p:ph sz="half" idx="1"/>
          </p:nvPr>
        </p:nvSpPr>
        <p:spPr>
          <a:xfrm>
            <a:off x="533400" y="1447800"/>
            <a:ext cx="8305800" cy="4191000"/>
          </a:xfrm>
          <a:solidFill>
            <a:schemeClr val="bg1"/>
          </a:solidFill>
          <a:ln>
            <a:solidFill>
              <a:schemeClr val="bg1"/>
            </a:solidFill>
          </a:ln>
        </p:spPr>
        <p:txBody>
          <a:bodyPr/>
          <a:lstStyle/>
          <a:p>
            <a:pPr>
              <a:buFontTx/>
              <a:buNone/>
            </a:pPr>
            <a:endParaRPr lang="es-ES" sz="1600" dirty="0"/>
          </a:p>
          <a:p>
            <a:pPr>
              <a:buNone/>
            </a:pPr>
            <a:r>
              <a:rPr lang="es-ES" sz="1600" dirty="0"/>
              <a:t>	</a:t>
            </a:r>
          </a:p>
          <a:p>
            <a:pPr>
              <a:lnSpc>
                <a:spcPct val="150000"/>
              </a:lnSpc>
            </a:pPr>
            <a:r>
              <a:rPr lang="es-ES" sz="2000" dirty="0" smtClean="0">
                <a:latin typeface="Arial" pitchFamily="34" charset="0"/>
                <a:cs typeface="Arial" pitchFamily="34" charset="0"/>
              </a:rPr>
              <a:t>La web como plataforma</a:t>
            </a:r>
          </a:p>
          <a:p>
            <a:pPr>
              <a:lnSpc>
                <a:spcPct val="150000"/>
              </a:lnSpc>
            </a:pPr>
            <a:r>
              <a:rPr lang="es-ES" sz="2000" dirty="0" smtClean="0">
                <a:latin typeface="Arial" pitchFamily="34" charset="0"/>
                <a:cs typeface="Arial" pitchFamily="34" charset="0"/>
              </a:rPr>
              <a:t>Aprovechamiento de la inteligencia colectiva</a:t>
            </a:r>
          </a:p>
          <a:p>
            <a:pPr>
              <a:lnSpc>
                <a:spcPct val="150000"/>
              </a:lnSpc>
            </a:pPr>
            <a:r>
              <a:rPr lang="es-ES" sz="2000" dirty="0" smtClean="0">
                <a:latin typeface="Arial" pitchFamily="34" charset="0"/>
                <a:cs typeface="Arial" pitchFamily="34" charset="0"/>
              </a:rPr>
              <a:t>La gestión de la base de datos como competencia básica</a:t>
            </a:r>
          </a:p>
          <a:p>
            <a:pPr>
              <a:lnSpc>
                <a:spcPct val="150000"/>
              </a:lnSpc>
            </a:pPr>
            <a:r>
              <a:rPr lang="es-ES" sz="2000" dirty="0" smtClean="0">
                <a:latin typeface="Arial" pitchFamily="34" charset="0"/>
                <a:cs typeface="Arial" pitchFamily="34" charset="0"/>
              </a:rPr>
              <a:t>El fin de las actualizaciones de software</a:t>
            </a:r>
          </a:p>
          <a:p>
            <a:pPr>
              <a:lnSpc>
                <a:spcPct val="150000"/>
              </a:lnSpc>
            </a:pPr>
            <a:r>
              <a:rPr lang="ca-ES" sz="2000" dirty="0" err="1">
                <a:latin typeface="Arial" pitchFamily="34" charset="0"/>
                <a:cs typeface="Arial" pitchFamily="34" charset="0"/>
              </a:rPr>
              <a:t>P</a:t>
            </a:r>
            <a:r>
              <a:rPr lang="ca-ES" sz="2000" dirty="0" err="1" smtClean="0">
                <a:latin typeface="Arial" pitchFamily="34" charset="0"/>
                <a:cs typeface="Arial" pitchFamily="34" charset="0"/>
              </a:rPr>
              <a:t>rogramación</a:t>
            </a:r>
            <a:r>
              <a:rPr lang="ca-ES" sz="2000" dirty="0" smtClean="0">
                <a:latin typeface="Arial" pitchFamily="34" charset="0"/>
                <a:cs typeface="Arial" pitchFamily="34" charset="0"/>
              </a:rPr>
              <a:t> </a:t>
            </a:r>
            <a:r>
              <a:rPr lang="ca-ES" sz="2000" dirty="0" err="1" smtClean="0">
                <a:latin typeface="Arial" pitchFamily="34" charset="0"/>
                <a:cs typeface="Arial" pitchFamily="34" charset="0"/>
              </a:rPr>
              <a:t>sencilla</a:t>
            </a:r>
            <a:r>
              <a:rPr lang="ca-ES" sz="2000" dirty="0" smtClean="0">
                <a:latin typeface="Arial" pitchFamily="34" charset="0"/>
                <a:cs typeface="Arial" pitchFamily="34" charset="0"/>
              </a:rPr>
              <a:t>, </a:t>
            </a:r>
            <a:r>
              <a:rPr lang="ca-ES" sz="2000" dirty="0" err="1" smtClean="0">
                <a:latin typeface="Arial" pitchFamily="34" charset="0"/>
                <a:cs typeface="Arial" pitchFamily="34" charset="0"/>
              </a:rPr>
              <a:t>búsqueda</a:t>
            </a:r>
            <a:r>
              <a:rPr lang="ca-ES" sz="2000" dirty="0" smtClean="0">
                <a:latin typeface="Arial" pitchFamily="34" charset="0"/>
                <a:cs typeface="Arial" pitchFamily="34" charset="0"/>
              </a:rPr>
              <a:t> </a:t>
            </a:r>
            <a:r>
              <a:rPr lang="ca-ES" sz="2000" dirty="0" err="1" smtClean="0">
                <a:latin typeface="Arial" pitchFamily="34" charset="0"/>
                <a:cs typeface="Arial" pitchFamily="34" charset="0"/>
              </a:rPr>
              <a:t>simplicidad</a:t>
            </a:r>
            <a:endParaRPr lang="ca-ES" sz="2000" dirty="0" smtClean="0">
              <a:latin typeface="Arial" pitchFamily="34" charset="0"/>
              <a:cs typeface="Arial" pitchFamily="34" charset="0"/>
            </a:endParaRPr>
          </a:p>
          <a:p>
            <a:pPr>
              <a:lnSpc>
                <a:spcPct val="150000"/>
              </a:lnSpc>
            </a:pPr>
            <a:r>
              <a:rPr lang="es-ES" sz="2000" dirty="0" smtClean="0">
                <a:latin typeface="Arial" pitchFamily="34" charset="0"/>
                <a:cs typeface="Arial" pitchFamily="34" charset="0"/>
              </a:rPr>
              <a:t>Software no limitado a un solo dispositivo</a:t>
            </a:r>
            <a:endParaRPr lang="es-ES" sz="2000" dirty="0">
              <a:latin typeface="Arial" pitchFamily="34" charset="0"/>
              <a:cs typeface="Arial" pitchFamily="34" charset="0"/>
            </a:endParaRPr>
          </a:p>
        </p:txBody>
      </p:sp>
      <p:sp>
        <p:nvSpPr>
          <p:cNvPr id="5" name="4 Título"/>
          <p:cNvSpPr>
            <a:spLocks noGrp="1"/>
          </p:cNvSpPr>
          <p:nvPr>
            <p:ph type="title"/>
          </p:nvPr>
        </p:nvSpPr>
        <p:spPr>
          <a:xfrm>
            <a:off x="642910" y="274638"/>
            <a:ext cx="7572428" cy="1154098"/>
          </a:xfrm>
          <a:solidFill>
            <a:schemeClr val="accent1"/>
          </a:solidFill>
        </p:spPr>
        <p:txBody>
          <a:bodyPr>
            <a:normAutofit/>
          </a:bodyPr>
          <a:lstStyle/>
          <a:p>
            <a:r>
              <a:rPr lang="es-ES" sz="2800" dirty="0" smtClean="0">
                <a:solidFill>
                  <a:schemeClr val="bg1"/>
                </a:solidFill>
                <a:latin typeface="Folio Bold"/>
                <a:cs typeface="Folio Bold"/>
              </a:rPr>
              <a:t>PRINCIPIOS</a:t>
            </a:r>
            <a:endParaRPr lang="es-ES" sz="2800" dirty="0">
              <a:solidFill>
                <a:schemeClr val="bg1"/>
              </a:solidFill>
              <a:latin typeface="Folio Bold"/>
              <a:cs typeface="Folio Bold"/>
            </a:endParaRPr>
          </a:p>
        </p:txBody>
      </p:sp>
      <p:pic>
        <p:nvPicPr>
          <p:cNvPr id="6" name="Picture 3"/>
          <p:cNvPicPr>
            <a:picLocks noChangeAspect="1" noChangeArrowheads="1"/>
          </p:cNvPicPr>
          <p:nvPr/>
        </p:nvPicPr>
        <p:blipFill>
          <a:blip r:embed="rId2" cstate="print"/>
          <a:srcRect/>
          <a:stretch>
            <a:fillRect/>
          </a:stretch>
        </p:blipFill>
        <p:spPr bwMode="auto">
          <a:xfrm>
            <a:off x="6444208" y="332656"/>
            <a:ext cx="1941257" cy="14401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611560" y="332656"/>
            <a:ext cx="7715304" cy="1225536"/>
          </a:xfrm>
          <a:solidFill>
            <a:schemeClr val="accent1"/>
          </a:solidFill>
        </p:spPr>
        <p:txBody>
          <a:bodyPr>
            <a:normAutofit/>
          </a:bodyPr>
          <a:lstStyle/>
          <a:p>
            <a:r>
              <a:rPr lang="es-ES" sz="2800" dirty="0" smtClean="0">
                <a:solidFill>
                  <a:schemeClr val="bg1"/>
                </a:solidFill>
                <a:latin typeface="Folio Bold"/>
                <a:cs typeface="Folio Bold"/>
              </a:rPr>
              <a:t>PRINCIPALES APLICACIONES</a:t>
            </a:r>
            <a:endParaRPr lang="es-ES" sz="2800" dirty="0">
              <a:solidFill>
                <a:schemeClr val="bg1"/>
              </a:solidFill>
              <a:latin typeface="Folio Bold"/>
              <a:cs typeface="Folio Bold"/>
            </a:endParaRPr>
          </a:p>
        </p:txBody>
      </p:sp>
      <p:pic>
        <p:nvPicPr>
          <p:cNvPr id="3" name="2 Marcador de contenido"/>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512" y="1700808"/>
            <a:ext cx="8081106" cy="424847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fecha"/>
          <p:cNvSpPr>
            <a:spLocks noGrp="1"/>
          </p:cNvSpPr>
          <p:nvPr>
            <p:ph type="dt" sz="half" idx="10"/>
          </p:nvPr>
        </p:nvSpPr>
        <p:spPr/>
        <p:txBody>
          <a:bodyPr/>
          <a:lstStyle/>
          <a:p>
            <a:r>
              <a:rPr lang="en-US"/>
              <a:t>Multimedia Educativo</a:t>
            </a:r>
            <a:endParaRPr lang="en-US" b="0" i="0"/>
          </a:p>
        </p:txBody>
      </p:sp>
      <p:sp>
        <p:nvSpPr>
          <p:cNvPr id="135170" name="Rectangle 1026"/>
          <p:cNvSpPr>
            <a:spLocks noGrp="1" noChangeArrowheads="1"/>
          </p:cNvSpPr>
          <p:nvPr>
            <p:ph sz="half" idx="1"/>
          </p:nvPr>
        </p:nvSpPr>
        <p:spPr>
          <a:xfrm>
            <a:off x="533400" y="1447800"/>
            <a:ext cx="8305800" cy="4191000"/>
          </a:xfrm>
          <a:solidFill>
            <a:schemeClr val="bg1"/>
          </a:solidFill>
          <a:ln>
            <a:solidFill>
              <a:schemeClr val="bg1"/>
            </a:solidFill>
          </a:ln>
        </p:spPr>
        <p:txBody>
          <a:bodyPr/>
          <a:lstStyle/>
          <a:p>
            <a:pPr>
              <a:buFontTx/>
              <a:buNone/>
            </a:pPr>
            <a:endParaRPr lang="es-ES" sz="1600" dirty="0"/>
          </a:p>
          <a:p>
            <a:pPr>
              <a:buNone/>
            </a:pPr>
            <a:r>
              <a:rPr lang="es-ES" sz="1600" dirty="0"/>
              <a:t>	</a:t>
            </a:r>
          </a:p>
          <a:p>
            <a:endParaRPr lang="es-ES" sz="1600" dirty="0"/>
          </a:p>
        </p:txBody>
      </p:sp>
      <p:sp>
        <p:nvSpPr>
          <p:cNvPr id="5" name="4 Título"/>
          <p:cNvSpPr>
            <a:spLocks noGrp="1"/>
          </p:cNvSpPr>
          <p:nvPr>
            <p:ph type="title"/>
          </p:nvPr>
        </p:nvSpPr>
        <p:spPr>
          <a:xfrm>
            <a:off x="611560" y="404664"/>
            <a:ext cx="7715304" cy="1225536"/>
          </a:xfrm>
          <a:solidFill>
            <a:schemeClr val="accent1"/>
          </a:solidFill>
        </p:spPr>
        <p:txBody>
          <a:bodyPr>
            <a:normAutofit/>
          </a:bodyPr>
          <a:lstStyle/>
          <a:p>
            <a:r>
              <a:rPr lang="es-ES" sz="2800" dirty="0" smtClean="0">
                <a:solidFill>
                  <a:schemeClr val="bg1"/>
                </a:solidFill>
                <a:latin typeface="Folio Bold"/>
                <a:cs typeface="Folio Bold"/>
              </a:rPr>
              <a:t>PRINCIPALES APLICACIONES</a:t>
            </a:r>
            <a:endParaRPr lang="es-ES" sz="2800" dirty="0">
              <a:solidFill>
                <a:schemeClr val="bg1"/>
              </a:solidFill>
              <a:latin typeface="Folio Bold"/>
              <a:cs typeface="Folio Bold"/>
            </a:endParaRPr>
          </a:p>
        </p:txBody>
      </p:sp>
      <p:pic>
        <p:nvPicPr>
          <p:cNvPr id="7" name="3 Imagen"/>
          <p:cNvPicPr>
            <a:picLocks noChangeAspect="1" noChangeArrowheads="1"/>
          </p:cNvPicPr>
          <p:nvPr/>
        </p:nvPicPr>
        <p:blipFill>
          <a:blip r:embed="rId2" cstate="print"/>
          <a:srcRect/>
          <a:stretch>
            <a:fillRect/>
          </a:stretch>
        </p:blipFill>
        <p:spPr bwMode="auto">
          <a:xfrm>
            <a:off x="500034" y="1500174"/>
            <a:ext cx="8143875"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nvGraphicFramePr>
        <p:xfrm>
          <a:off x="1214414" y="1000108"/>
          <a:ext cx="6715172" cy="4500594"/>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1331640" y="5586675"/>
            <a:ext cx="6408712" cy="923330"/>
          </a:xfrm>
          <a:prstGeom prst="rect">
            <a:avLst/>
          </a:prstGeom>
          <a:solidFill>
            <a:schemeClr val="accent1"/>
          </a:solidFill>
        </p:spPr>
        <p:txBody>
          <a:bodyPr wrap="square" rtlCol="0">
            <a:spAutoFit/>
          </a:bodyPr>
          <a:lstStyle/>
          <a:p>
            <a:endParaRPr lang="es-ES" dirty="0" smtClean="0">
              <a:latin typeface="Arial" pitchFamily="34" charset="0"/>
              <a:cs typeface="Arial" pitchFamily="34" charset="0"/>
            </a:endParaRPr>
          </a:p>
          <a:p>
            <a:r>
              <a:rPr lang="es-ES" sz="1600" dirty="0" smtClean="0">
                <a:solidFill>
                  <a:schemeClr val="bg1"/>
                </a:solidFill>
                <a:latin typeface="Folio Medium"/>
                <a:cs typeface="Folio Medium"/>
              </a:rPr>
              <a:t>Usos educativos de Internet en los hogares de Cataluña</a:t>
            </a:r>
            <a:r>
              <a:rPr lang="es-ES" dirty="0" smtClean="0">
                <a:solidFill>
                  <a:schemeClr val="bg1"/>
                </a:solidFill>
                <a:latin typeface="Folio Medium"/>
                <a:cs typeface="Folio Medium"/>
              </a:rPr>
              <a:t> </a:t>
            </a:r>
            <a:r>
              <a:rPr lang="es-ES" sz="1600" dirty="0" smtClean="0">
                <a:solidFill>
                  <a:schemeClr val="bg1"/>
                </a:solidFill>
                <a:latin typeface="Folio Medium"/>
                <a:cs typeface="Folio Medium"/>
              </a:rPr>
              <a:t>(</a:t>
            </a:r>
            <a:r>
              <a:rPr lang="es-ES" sz="1600" dirty="0" err="1" smtClean="0">
                <a:solidFill>
                  <a:schemeClr val="bg1"/>
                </a:solidFill>
                <a:latin typeface="Folio Medium"/>
                <a:cs typeface="Folio Medium"/>
              </a:rPr>
              <a:t>Mominó</a:t>
            </a:r>
            <a:r>
              <a:rPr lang="es-ES" sz="1600" dirty="0" smtClean="0">
                <a:solidFill>
                  <a:schemeClr val="bg1"/>
                </a:solidFill>
                <a:latin typeface="Folio Medium"/>
                <a:cs typeface="Folio Medium"/>
              </a:rPr>
              <a:t>,  </a:t>
            </a:r>
            <a:r>
              <a:rPr lang="es-ES" sz="1600" dirty="0" err="1" smtClean="0">
                <a:solidFill>
                  <a:schemeClr val="bg1"/>
                </a:solidFill>
                <a:latin typeface="Folio Medium"/>
                <a:cs typeface="Folio Medium"/>
              </a:rPr>
              <a:t>Sigalés</a:t>
            </a:r>
            <a:r>
              <a:rPr lang="es-ES" sz="1600" dirty="0" smtClean="0">
                <a:solidFill>
                  <a:schemeClr val="bg1"/>
                </a:solidFill>
                <a:latin typeface="Folio Medium"/>
                <a:cs typeface="Folio Medium"/>
              </a:rPr>
              <a:t>, Meneses et al, 2013)</a:t>
            </a:r>
            <a:endParaRPr lang="es-ES" sz="1600" dirty="0">
              <a:solidFill>
                <a:schemeClr val="bg1"/>
              </a:solidFill>
              <a:latin typeface="Folio Medium"/>
              <a:cs typeface="Folio Medium"/>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1473</TotalTime>
  <Words>457</Words>
  <Application>Microsoft Office PowerPoint</Application>
  <PresentationFormat>Presentación en pantalla (4:3)</PresentationFormat>
  <Paragraphs>80</Paragraphs>
  <Slides>7</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Arial</vt:lpstr>
      <vt:lpstr>Calibri</vt:lpstr>
      <vt:lpstr>Folio Bold</vt:lpstr>
      <vt:lpstr>Folio ExtraBold</vt:lpstr>
      <vt:lpstr>Folio Medium</vt:lpstr>
      <vt:lpstr>Tema de Office</vt:lpstr>
      <vt:lpstr>WEB 2.0. Una visión reflexiva</vt:lpstr>
      <vt:lpstr>WEB 1.0 and WEB 2.0. </vt:lpstr>
      <vt:lpstr>WEB  1.0 y WEB 2.0. </vt:lpstr>
      <vt:lpstr>PRINCIPIOS</vt:lpstr>
      <vt:lpstr>PRINCIPALES APLICACIONES</vt:lpstr>
      <vt:lpstr>PRINCIPALES APLICACIONES</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DOCENTE  TECNOLOGÍA EDUCATIVA</dc:title>
  <dc:creator>Alejandra</dc:creator>
  <cp:lastModifiedBy>Usuario de Windows</cp:lastModifiedBy>
  <cp:revision>142</cp:revision>
  <dcterms:created xsi:type="dcterms:W3CDTF">2009-11-17T17:36:36Z</dcterms:created>
  <dcterms:modified xsi:type="dcterms:W3CDTF">2019-09-19T14:41:22Z</dcterms:modified>
</cp:coreProperties>
</file>